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4.xml" ContentType="application/vnd.openxmlformats-officedocument.theme+xml"/>
  <Override PartName="/ppt/slideLayouts/slideLayout3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5" r:id="rId2"/>
    <p:sldMasterId id="2147483801" r:id="rId3"/>
    <p:sldMasterId id="2147483803" r:id="rId4"/>
    <p:sldMasterId id="2147483805" r:id="rId5"/>
    <p:sldMasterId id="2147483807" r:id="rId6"/>
    <p:sldMasterId id="2147483809" r:id="rId7"/>
    <p:sldMasterId id="2147483811" r:id="rId8"/>
    <p:sldMasterId id="2147483814" r:id="rId9"/>
    <p:sldMasterId id="2147483816" r:id="rId10"/>
    <p:sldMasterId id="2147483818" r:id="rId11"/>
    <p:sldMasterId id="2147483820" r:id="rId12"/>
    <p:sldMasterId id="2147483823" r:id="rId13"/>
    <p:sldMasterId id="2147483829" r:id="rId14"/>
    <p:sldMasterId id="2147483833" r:id="rId15"/>
  </p:sldMasterIdLst>
  <p:notesMasterIdLst>
    <p:notesMasterId r:id="rId120"/>
  </p:notesMasterIdLst>
  <p:handoutMasterIdLst>
    <p:handoutMasterId r:id="rId121"/>
  </p:handoutMasterIdLst>
  <p:sldIdLst>
    <p:sldId id="333" r:id="rId16"/>
    <p:sldId id="331" r:id="rId17"/>
    <p:sldId id="264" r:id="rId18"/>
    <p:sldId id="266" r:id="rId19"/>
    <p:sldId id="350" r:id="rId20"/>
    <p:sldId id="351" r:id="rId21"/>
    <p:sldId id="349" r:id="rId22"/>
    <p:sldId id="275" r:id="rId23"/>
    <p:sldId id="272" r:id="rId24"/>
    <p:sldId id="477" r:id="rId25"/>
    <p:sldId id="276" r:id="rId26"/>
    <p:sldId id="475" r:id="rId27"/>
    <p:sldId id="476" r:id="rId28"/>
    <p:sldId id="273" r:id="rId29"/>
    <p:sldId id="478" r:id="rId30"/>
    <p:sldId id="278" r:id="rId31"/>
    <p:sldId id="479" r:id="rId32"/>
    <p:sldId id="274" r:id="rId33"/>
    <p:sldId id="480" r:id="rId34"/>
    <p:sldId id="334" r:id="rId35"/>
    <p:sldId id="481" r:id="rId36"/>
    <p:sldId id="284" r:id="rId37"/>
    <p:sldId id="293" r:id="rId38"/>
    <p:sldId id="285" r:id="rId39"/>
    <p:sldId id="330" r:id="rId40"/>
    <p:sldId id="289" r:id="rId41"/>
    <p:sldId id="290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432" r:id="rId76"/>
    <p:sldId id="433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41" r:id="rId85"/>
    <p:sldId id="442" r:id="rId86"/>
    <p:sldId id="443" r:id="rId87"/>
    <p:sldId id="444" r:id="rId88"/>
    <p:sldId id="445" r:id="rId89"/>
    <p:sldId id="446" r:id="rId90"/>
    <p:sldId id="447" r:id="rId91"/>
    <p:sldId id="448" r:id="rId92"/>
    <p:sldId id="449" r:id="rId93"/>
    <p:sldId id="450" r:id="rId94"/>
    <p:sldId id="451" r:id="rId95"/>
    <p:sldId id="452" r:id="rId96"/>
    <p:sldId id="453" r:id="rId97"/>
    <p:sldId id="454" r:id="rId98"/>
    <p:sldId id="455" r:id="rId99"/>
    <p:sldId id="456" r:id="rId100"/>
    <p:sldId id="457" r:id="rId101"/>
    <p:sldId id="458" r:id="rId102"/>
    <p:sldId id="459" r:id="rId103"/>
    <p:sldId id="460" r:id="rId104"/>
    <p:sldId id="461" r:id="rId105"/>
    <p:sldId id="462" r:id="rId106"/>
    <p:sldId id="463" r:id="rId107"/>
    <p:sldId id="464" r:id="rId108"/>
    <p:sldId id="465" r:id="rId109"/>
    <p:sldId id="466" r:id="rId110"/>
    <p:sldId id="467" r:id="rId111"/>
    <p:sldId id="468" r:id="rId112"/>
    <p:sldId id="469" r:id="rId113"/>
    <p:sldId id="482" r:id="rId114"/>
    <p:sldId id="470" r:id="rId115"/>
    <p:sldId id="471" r:id="rId116"/>
    <p:sldId id="472" r:id="rId117"/>
    <p:sldId id="473" r:id="rId118"/>
    <p:sldId id="474" r:id="rId119"/>
  </p:sldIdLst>
  <p:sldSz cx="9144000" cy="6858000" type="screen4x3"/>
  <p:notesSz cx="6858000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5C1"/>
    <a:srgbClr val="1A3A81"/>
    <a:srgbClr val="CE0837"/>
    <a:srgbClr val="FDDFE6"/>
    <a:srgbClr val="E2EDF6"/>
    <a:srgbClr val="E2F2EE"/>
    <a:srgbClr val="6DBFA9"/>
    <a:srgbClr val="F7A428"/>
    <a:srgbClr val="FDE1B9"/>
    <a:srgbClr val="124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9" autoAdjust="0"/>
    <p:restoredTop sz="78971" autoAdjust="0"/>
  </p:normalViewPr>
  <p:slideViewPr>
    <p:cSldViewPr>
      <p:cViewPr>
        <p:scale>
          <a:sx n="66" d="100"/>
          <a:sy n="66" d="100"/>
        </p:scale>
        <p:origin x="-2886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20" d="100"/>
          <a:sy n="120" d="100"/>
        </p:scale>
        <p:origin x="-1206" y="2610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3152026565728"/>
          <c:y val="8.2229961209967103E-2"/>
          <c:w val="0.54737769809437453"/>
          <c:h val="0.881882021974284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699FF"/>
              </a:solidFill>
            </c:spPr>
          </c:dPt>
          <c:dPt>
            <c:idx val="1"/>
            <c:bubble3D val="0"/>
            <c:spPr>
              <a:solidFill>
                <a:srgbClr val="33CCFF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4"/>
            <c:bubble3D val="0"/>
            <c:spPr>
              <a:solidFill>
                <a:srgbClr val="FF3399"/>
              </a:solidFill>
            </c:spPr>
          </c:dPt>
          <c:dPt>
            <c:idx val="5"/>
            <c:bubble3D val="0"/>
            <c:spPr>
              <a:solidFill>
                <a:srgbClr val="FFFF00"/>
              </a:solidFill>
            </c:spPr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Competitiveness for growth and jobs</c:v>
                </c:pt>
                <c:pt idx="1">
                  <c:v>Economic, social and territorial cohesion</c:v>
                </c:pt>
                <c:pt idx="2">
                  <c:v>Sustainable growth: natural resources 37% </c:v>
                </c:pt>
                <c:pt idx="3">
                  <c:v>Administration 6% </c:v>
                </c:pt>
                <c:pt idx="4">
                  <c:v>Global Europe 6% </c:v>
                </c:pt>
                <c:pt idx="5">
                  <c:v>Security and Citizenship 3%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</c:v>
                </c:pt>
                <c:pt idx="1">
                  <c:v>34</c:v>
                </c:pt>
                <c:pt idx="2">
                  <c:v>37</c:v>
                </c:pt>
                <c:pt idx="3">
                  <c:v>6</c:v>
                </c:pt>
                <c:pt idx="4">
                  <c:v>6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268"/>
        <c:holeSize val="6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968875656775282E-2"/>
          <c:y val="7.308721473973144E-2"/>
          <c:w val="0.55000452252920218"/>
          <c:h val="0.7611110800966202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AB135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D4395E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4886C3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74BFB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1.369677370209091E-2"/>
                  <c:y val="3.8029907078264051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70%</a:t>
                    </a:r>
                    <a:endParaRPr lang="en-US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0229300275722262"/>
                  <c:y val="-7.625445541322787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1174701570626397"/>
                  <c:y val="-8.113545923508382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GNI own resources</c:v>
                </c:pt>
                <c:pt idx="1">
                  <c:v>VAT own resource</c:v>
                </c:pt>
                <c:pt idx="2">
                  <c:v>import duties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14</c:v>
                </c:pt>
                <c:pt idx="2">
                  <c:v>15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237"/>
        <c:holeSize val="71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0.18899</cdr:x>
      <cdr:y>0.18791</cdr:y>
    </cdr:from>
    <cdr:to>
      <cdr:x>0.56054</cdr:x>
      <cdr:y>0.55008</cdr:y>
    </cdr:to>
    <cdr:sp macro="" textlink="">
      <cdr:nvSpPr>
        <cdr:cNvPr id="5" name="Rectangle 4"/>
        <cdr:cNvSpPr/>
      </cdr:nvSpPr>
      <cdr:spPr>
        <a:xfrm xmlns:a="http://schemas.openxmlformats.org/drawingml/2006/main" rot="21435732">
          <a:off x="1420079" y="895795"/>
          <a:ext cx="2791852" cy="17265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prstTxWarp prst="textArchUp">
            <a:avLst>
              <a:gd name="adj" fmla="val 11198472"/>
            </a:avLst>
          </a:prstTxWarp>
          <a:spAutoFit/>
        </a:bodyPr>
        <a:lstStyle xmlns:a="http://schemas.openxmlformats.org/drawingml/2006/main"/>
        <a:p xmlns:a="http://schemas.openxmlformats.org/drawingml/2006/main">
          <a:r>
            <a:rPr lang="fr-FR" sz="3200" b="1" dirty="0" smtClean="0">
              <a:solidFill>
                <a:schemeClr val="bg1"/>
              </a:solidFill>
            </a:rPr>
            <a:t>Croissance intelligente et inclusive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852" y="0"/>
            <a:ext cx="297254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7254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852" y="9428164"/>
            <a:ext cx="297254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2" y="0"/>
            <a:ext cx="297254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0" y="4714876"/>
            <a:ext cx="5487041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7254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2" y="9428164"/>
            <a:ext cx="297254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12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3375" y="-149225"/>
            <a:ext cx="6337300" cy="475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07047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868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2386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98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41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70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62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179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3958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67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5882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80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6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0429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1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897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0" indent="-17144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36503-9412-4DE3-866A-275637C65926}" type="slidenum">
              <a:rPr lang="en-GB" altLang="en-US" smtClean="0"/>
              <a:pPr/>
              <a:t>23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654538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4173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658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439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1284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16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56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6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583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96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6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84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8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3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74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57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8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6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10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6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27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5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308-FE3F-4D0C-B934-B1F7D69B0793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13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87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003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59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97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811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89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89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321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86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96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308-FE3F-4D0C-B934-B1F7D69B0793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100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88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861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645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998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035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74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001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305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992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5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158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828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023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393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658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226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143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B52A-CDB0-42B1-B8EC-08B0E79C3D01}" type="slidenum">
              <a:rPr lang="en-GB" altLang="en-US" smtClean="0">
                <a:solidFill>
                  <a:prstClr val="black"/>
                </a:solidFill>
              </a:rPr>
              <a:pPr/>
              <a:t>67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702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970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678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B52A-CDB0-42B1-B8EC-08B0E79C3D01}" type="slidenum">
              <a:rPr lang="en-GB" altLang="en-US" smtClean="0">
                <a:solidFill>
                  <a:prstClr val="black"/>
                </a:solidFill>
              </a:rPr>
              <a:pPr/>
              <a:t>70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3848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621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183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353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179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596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545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45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087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972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29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4987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EC287-77F2-48B5-857F-FDC67657C49A}" type="slidenum">
              <a:rPr lang="en-GB" altLang="en-US" smtClean="0">
                <a:solidFill>
                  <a:prstClr val="black"/>
                </a:solidFill>
              </a:rPr>
              <a:pPr/>
              <a:t>81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065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56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EC287-77F2-48B5-857F-FDC67657C49A}" type="slidenum">
              <a:rPr lang="en-GB" altLang="en-US" smtClean="0">
                <a:solidFill>
                  <a:prstClr val="black"/>
                </a:solidFill>
              </a:rPr>
              <a:pPr/>
              <a:t>83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329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632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9093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803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818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493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564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76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6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106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927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8831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010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1061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6125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957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763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7748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417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8465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/>
          <a:stretch/>
        </p:blipFill>
        <p:spPr>
          <a:xfrm>
            <a:off x="0" y="1096108"/>
            <a:ext cx="9144000" cy="5761892"/>
          </a:xfrm>
          <a:prstGeom prst="rect">
            <a:avLst/>
          </a:prstGeom>
        </p:spPr>
      </p:pic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000" y="3096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669360"/>
            <a:ext cx="684213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5152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E3A941"/>
                </a:solidFill>
                <a:latin typeface="Arial" panose="020B0604020202020204" pitchFamily="34" charset="0"/>
              </a:rPr>
              <a:t>#InvestEU</a:t>
            </a:r>
            <a:endParaRPr lang="fr-FR" sz="1600" dirty="0">
              <a:solidFill>
                <a:srgbClr val="E3A9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2713555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795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72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78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COMMISSION EUROPÉENNE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L'ORGANE EXÉCUTIF DE L'UE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11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51519" y="6381328"/>
            <a:ext cx="1990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EUTrade</a:t>
            </a:r>
            <a:endParaRPr lang="en-GB" sz="16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92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6337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8" y="6388544"/>
            <a:ext cx="545593" cy="353569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0" y="476672"/>
            <a:ext cx="914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spc="300" dirty="0">
                <a:solidFill>
                  <a:srgbClr val="C94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TRANSATLANTIC TRADE AND INVESTMENT PARTNERSHIP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1" y="476672"/>
            <a:ext cx="1115617" cy="216024"/>
          </a:xfrm>
          <a:prstGeom prst="rect">
            <a:avLst/>
          </a:prstGeom>
          <a:solidFill>
            <a:srgbClr val="C943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028382" y="476672"/>
            <a:ext cx="1115618" cy="216024"/>
          </a:xfrm>
          <a:prstGeom prst="rect">
            <a:avLst/>
          </a:prstGeom>
          <a:solidFill>
            <a:srgbClr val="C943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5152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EUJustice</a:t>
            </a:r>
            <a:endParaRPr lang="en-GB" sz="160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1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51520" y="638132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</a:t>
            </a:r>
            <a:r>
              <a:rPr lang="en-GB" sz="1600" dirty="0" err="1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MigrationEU</a:t>
            </a:r>
            <a:endParaRPr lang="en-GB" sz="1600" dirty="0">
              <a:solidFill>
                <a:srgbClr val="63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8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51519" y="6381328"/>
            <a:ext cx="2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400" dirty="0" err="1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EUGlobalPlayer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20386" y="44624"/>
            <a:ext cx="4303230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b="1" kern="2100" spc="300" baseline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en-GB" sz="1300" b="0" i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L’EXÉCUTIF POLITIQUE</a:t>
            </a:r>
            <a:r>
              <a:rPr lang="en-GB" sz="1300" b="0" i="0" baseline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DE L'UE</a:t>
            </a:r>
            <a:endParaRPr lang="en-GB" sz="1300" b="0" i="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logo-ce-horizontal-fr-quadri-h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2" y="6151418"/>
            <a:ext cx="2243137" cy="61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40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3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6337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20386" y="44624"/>
            <a:ext cx="4303230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b="1" kern="2100" spc="300" baseline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en-GB" sz="1300" b="0" i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L’EXÉCUTIF POLITIQUE</a:t>
            </a:r>
            <a:r>
              <a:rPr lang="en-GB" sz="1300" b="0" i="0" baseline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DE L'UE</a:t>
            </a:r>
            <a:endParaRPr lang="en-GB" sz="1300" b="0" i="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logo-ce-horizontal-fr-quadri-h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2" y="6151418"/>
            <a:ext cx="2243137" cy="61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42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/>
          <a:stretch/>
        </p:blipFill>
        <p:spPr>
          <a:xfrm>
            <a:off x="0" y="1096108"/>
            <a:ext cx="9144000" cy="5761892"/>
          </a:xfrm>
          <a:prstGeom prst="rect">
            <a:avLst/>
          </a:prstGeom>
        </p:spPr>
      </p:pic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000" y="3096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669360"/>
            <a:ext cx="684213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3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39428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79120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8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40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4"/>
            <a:ext cx="9144000" cy="680859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400" y="36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62438" y="6669360"/>
            <a:ext cx="596900" cy="198438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1"/>
            <a:ext cx="8229600" cy="9366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1DAA-5BBC-4812-876F-0D7C7B9EA7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530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1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extLst/>
        </p:spPr>
        <p:txBody>
          <a:bodyPr vert="horz" wrap="square" lIns="91422" tIns="45711" rIns="91422" bIns="45711" numCol="1" rtlCol="0" anchor="ctr" anchorCtr="0" compatLnSpc="1">
            <a:prstTxWarp prst="textNoShape">
              <a:avLst/>
            </a:prstTxWarp>
          </a:bodyPr>
          <a:lstStyle/>
          <a:p>
            <a:pPr marL="3174" defTabSz="914217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58" y="6124448"/>
            <a:ext cx="1946977" cy="5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/>
          <a:stretch/>
        </p:blipFill>
        <p:spPr>
          <a:xfrm>
            <a:off x="0" y="1096108"/>
            <a:ext cx="9144000" cy="5761892"/>
          </a:xfrm>
          <a:prstGeom prst="rect">
            <a:avLst/>
          </a:prstGeom>
        </p:spPr>
      </p:pic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000" y="3096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669360"/>
            <a:ext cx="684213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0000"/>
                </a:solidFill>
              </a:rPr>
              <a:t>z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71562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D21B7-B314-438C-91E9-7FF9087DC07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3"/>
          <a:stretch/>
        </p:blipFill>
        <p:spPr>
          <a:xfrm>
            <a:off x="0" y="1090568"/>
            <a:ext cx="9144000" cy="5767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7438" y="309600"/>
            <a:ext cx="158144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294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4"/>
            <a:ext cx="9144000" cy="680859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400" y="36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62438" y="6669360"/>
            <a:ext cx="596900" cy="198438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1"/>
            <a:ext cx="82296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1DAA-5BBC-4812-876F-0D7C7B9EA7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675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650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4"/>
            <a:ext cx="9144000" cy="680859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400" y="36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62438" y="6669360"/>
            <a:ext cx="596900" cy="198438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1"/>
            <a:ext cx="8229600" cy="9366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1DAA-5BBC-4812-876F-0D7C7B9EA7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0961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/>
          <a:stretch/>
        </p:blipFill>
        <p:spPr>
          <a:xfrm>
            <a:off x="0" y="1096108"/>
            <a:ext cx="9144000" cy="5761892"/>
          </a:xfrm>
          <a:prstGeom prst="rect">
            <a:avLst/>
          </a:prstGeom>
        </p:spPr>
      </p:pic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000" y="3096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669360"/>
            <a:ext cx="684213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2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125368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203775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4"/>
            <a:ext cx="9144000" cy="680859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400" y="36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62438" y="6669360"/>
            <a:ext cx="596900" cy="198438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1"/>
            <a:ext cx="82296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1DAA-5BBC-4812-876F-0D7C7B9EA7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279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1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extLst/>
        </p:spPr>
        <p:txBody>
          <a:bodyPr vert="horz" wrap="square" lIns="91422" tIns="45711" rIns="91422" bIns="45711" numCol="1" rtlCol="0" anchor="ctr" anchorCtr="0" compatLnSpc="1">
            <a:prstTxWarp prst="textNoShape">
              <a:avLst/>
            </a:prstTxWarp>
          </a:bodyPr>
          <a:lstStyle/>
          <a:p>
            <a:pPr marL="3174" defTabSz="914217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58" y="6124448"/>
            <a:ext cx="1946977" cy="5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66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5" r:id="rId3"/>
    <p:sldLayoutId id="2147483754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1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43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35" r:id="rId3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7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hf sldNum="0"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6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19412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6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hf sldNum="0"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251520" y="63813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1408B"/>
                </a:solidFill>
                <a:latin typeface="Arial" panose="020B0604020202020204" pitchFamily="34" charset="0"/>
              </a:rPr>
              <a:t> #DigitalSingleMarket</a:t>
            </a:r>
            <a:endParaRPr lang="fr-FR" sz="1600" dirty="0">
              <a:solidFill>
                <a:srgbClr val="8140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242477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251520" y="638132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DC640"/>
                </a:solidFill>
                <a:latin typeface="Arial" panose="020B0604020202020204" pitchFamily="34" charset="0"/>
              </a:rPr>
              <a:t>#EnergyUnion</a:t>
            </a:r>
            <a:endParaRPr lang="fr-FR" sz="1600" dirty="0">
              <a:solidFill>
                <a:srgbClr val="8DC6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224880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251520" y="63813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E7CA4C"/>
                </a:solidFill>
                <a:latin typeface="Arial" panose="020B0604020202020204" pitchFamily="34" charset="0"/>
              </a:rPr>
              <a:t>#FairTaxationEU</a:t>
            </a:r>
            <a:endParaRPr lang="fr-FR" sz="1600" dirty="0">
              <a:solidFill>
                <a:srgbClr val="E7CA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671480" y="44624"/>
            <a:ext cx="380104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kern="2100" spc="3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COMMISSION EUROPÉENNE</a:t>
            </a:r>
          </a:p>
          <a:p>
            <a:pPr algn="ctr">
              <a:lnSpc>
                <a:spcPct val="150000"/>
              </a:lnSpc>
            </a:pPr>
            <a:r>
              <a:rPr lang="fr-FR" sz="1300" b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L’ORGANE EXÉCUTIF DE L’UE</a:t>
            </a:r>
          </a:p>
        </p:txBody>
      </p:sp>
    </p:spTree>
    <p:extLst>
      <p:ext uri="{BB962C8B-B14F-4D97-AF65-F5344CB8AC3E}">
        <p14:creationId xmlns:p14="http://schemas.microsoft.com/office/powerpoint/2010/main" val="386585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251520" y="638132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DeepeningEMU</a:t>
            </a:r>
            <a:endParaRPr lang="en-GB" sz="16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49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1" y="72008"/>
            <a:ext cx="9144000" cy="7647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479126" y="44624"/>
            <a:ext cx="4185761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kern="2100" spc="3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EUROPÉENNE</a:t>
            </a:r>
            <a:endParaRPr lang="en-GB" sz="1800" kern="2100" spc="3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3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L'ORGANE EXÉCUTIF DE L'UE</a:t>
            </a:r>
            <a:endParaRPr lang="en-GB" sz="13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8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hop.europa.eu/fr/home/" TargetMode="External"/><Relationship Id="rId13" Type="http://schemas.openxmlformats.org/officeDocument/2006/relationships/hyperlink" Target="https://ec.europa.eu/commission/white-paper-future-europe-reflections-and-scenarios-eu27-2025_fr" TargetMode="External"/><Relationship Id="rId3" Type="http://schemas.openxmlformats.org/officeDocument/2006/relationships/hyperlink" Target="https://europa.eu/european-union/contact_fr" TargetMode="External"/><Relationship Id="rId7" Type="http://schemas.openxmlformats.org/officeDocument/2006/relationships/hyperlink" Target="http://www.europa.eu/youreurope" TargetMode="External"/><Relationship Id="rId12" Type="http://schemas.openxmlformats.org/officeDocument/2006/relationships/image" Target="../media/image28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3.png"/><Relationship Id="rId11" Type="http://schemas.openxmlformats.org/officeDocument/2006/relationships/hyperlink" Target="https://ec.europa.eu/commission/index_fr" TargetMode="External"/><Relationship Id="rId5" Type="http://schemas.openxmlformats.org/officeDocument/2006/relationships/hyperlink" Target="http://europa.eu/youreurope/citizens/index_fr.htm" TargetMode="External"/><Relationship Id="rId10" Type="http://schemas.openxmlformats.org/officeDocument/2006/relationships/hyperlink" Target="https://europa.eu/european-union/contact_en" TargetMode="External"/><Relationship Id="rId4" Type="http://schemas.openxmlformats.org/officeDocument/2006/relationships/image" Target="../media/image282.jpeg"/><Relationship Id="rId9" Type="http://schemas.openxmlformats.org/officeDocument/2006/relationships/image" Target="../media/image284.png"/><Relationship Id="rId14" Type="http://schemas.openxmlformats.org/officeDocument/2006/relationships/image" Target="../media/image2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creadata.pro/ec-char-timeline-2/web/#/timeline/en" TargetMode="Externa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data.pro/ec-char-timeline-2/web/#/timeline/f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data.pro/ec-char-timeline-2/web/#/timeline/f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data.pro/ec-char-timeline-2/web/#/timeline/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32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0.gif"/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12" Type="http://schemas.openxmlformats.org/officeDocument/2006/relationships/hyperlink" Target="http://creadata.pro/ec-char-timeline-2/web/#/timeline/en" TargetMode="Externa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9.jpeg"/><Relationship Id="rId5" Type="http://schemas.openxmlformats.org/officeDocument/2006/relationships/image" Target="../media/image69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68.png"/><Relationship Id="rId9" Type="http://schemas.openxmlformats.org/officeDocument/2006/relationships/image" Target="../media/image77.png"/><Relationship Id="rId1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93.xml"/><Relationship Id="rId3" Type="http://schemas.openxmlformats.org/officeDocument/2006/relationships/image" Target="../media/image86.png"/><Relationship Id="rId7" Type="http://schemas.openxmlformats.org/officeDocument/2006/relationships/slide" Target="slide50.xml"/><Relationship Id="rId12" Type="http://schemas.openxmlformats.org/officeDocument/2006/relationships/slide" Target="slide8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slide" Target="slide78.xml"/><Relationship Id="rId5" Type="http://schemas.openxmlformats.org/officeDocument/2006/relationships/slide" Target="slide35.xml"/><Relationship Id="rId10" Type="http://schemas.openxmlformats.org/officeDocument/2006/relationships/slide" Target="slide72.xml"/><Relationship Id="rId4" Type="http://schemas.openxmlformats.org/officeDocument/2006/relationships/slide" Target="slide29.xml"/><Relationship Id="rId9" Type="http://schemas.openxmlformats.org/officeDocument/2006/relationships/slide" Target="slide65.xml"/><Relationship Id="rId14" Type="http://schemas.openxmlformats.org/officeDocument/2006/relationships/slide" Target="slide1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c.europa.eu/avservices/video/player.cfm?&amp;ref=I128482&amp;videolang=INT/EN&amp;sitelang=fr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99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4.png"/><Relationship Id="rId4" Type="http://schemas.openxmlformats.org/officeDocument/2006/relationships/hyperlink" Target="http://ec.europa.eu/avservices/video/player.cfm?ref=I101631&amp;sitelang=en&amp;videolang=EN/F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112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hyperlink" Target="http://ec.europa.eu/avservices/video/player.cfm?ref=I125321&amp;sitelang=en&amp;videolang=FR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png"/><Relationship Id="rId5" Type="http://schemas.openxmlformats.org/officeDocument/2006/relationships/image" Target="../media/image116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140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png"/><Relationship Id="rId4" Type="http://schemas.openxmlformats.org/officeDocument/2006/relationships/hyperlink" Target="http://europa.eu/!nT46f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156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8.jpeg"/><Relationship Id="rId4" Type="http://schemas.openxmlformats.org/officeDocument/2006/relationships/hyperlink" Target="http://ec.europa.eu/avservices/video/player.cfm?ref=I110749&amp;sitelang=en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7.png"/><Relationship Id="rId4" Type="http://schemas.openxmlformats.org/officeDocument/2006/relationships/hyperlink" Target="http://ec.europa.eu/avservices/video/player.cfm?ref=I126778&amp;videolang=EN&amp;devurl=http://ec.europa.eu/avservices/video/player/config.cfm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data.pro/ec-char-timeline-2/web/#/timeline/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3.png"/><Relationship Id="rId5" Type="http://schemas.openxmlformats.org/officeDocument/2006/relationships/image" Target="../media/image185.png"/><Relationship Id="rId4" Type="http://schemas.openxmlformats.org/officeDocument/2006/relationships/image" Target="../media/image18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190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2.jpeg"/><Relationship Id="rId4" Type="http://schemas.openxmlformats.org/officeDocument/2006/relationships/hyperlink" Target="http://ec.europa.eu/avservices/video/player.cfm?ref=I102063&amp;sitelang=en&amp;videolang=EN/FR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6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ec.europa.eu/justice/fundamental-rights/racism-xenophobia/one-stop-shop-funding/tolerance-education_en.htm" TargetMode="Externa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207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9.png"/><Relationship Id="rId4" Type="http://schemas.openxmlformats.org/officeDocument/2006/relationships/hyperlink" Target="http://ec.europa.eu/avservices/video/player.cfm?ref=I127496&amp;sitelang=en&amp;videolang=FR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4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6.png"/><Relationship Id="rId5" Type="http://schemas.openxmlformats.org/officeDocument/2006/relationships/image" Target="../media/image9.png"/><Relationship Id="rId4" Type="http://schemas.openxmlformats.org/officeDocument/2006/relationships/image" Target="../media/image215.png"/><Relationship Id="rId9" Type="http://schemas.openxmlformats.org/officeDocument/2006/relationships/image" Target="../media/image21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26.jpeg"/><Relationship Id="rId7" Type="http://schemas.openxmlformats.org/officeDocument/2006/relationships/slide" Target="slide104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slide" Target="slide27.xml"/><Relationship Id="rId10" Type="http://schemas.openxmlformats.org/officeDocument/2006/relationships/image" Target="../media/image102.jpeg"/><Relationship Id="rId4" Type="http://schemas.openxmlformats.org/officeDocument/2006/relationships/image" Target="../media/image9.png"/><Relationship Id="rId9" Type="http://schemas.openxmlformats.org/officeDocument/2006/relationships/slide" Target="slide9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8.png"/><Relationship Id="rId4" Type="http://schemas.openxmlformats.org/officeDocument/2006/relationships/hyperlink" Target="https://www.youtube.com/watch?v=Pw6kyDzchoc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87.xml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5" Type="http://schemas.openxmlformats.org/officeDocument/2006/relationships/image" Target="../media/image24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Relationship Id="rId14" Type="http://schemas.openxmlformats.org/officeDocument/2006/relationships/image" Target="../media/image24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2.png"/><Relationship Id="rId7" Type="http://schemas.openxmlformats.org/officeDocument/2006/relationships/image" Target="../media/image2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data.pro/ec-char-timeline-2/web/#/timeline/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data.pro/ec-char-timeline-2/web/#/timeline/fr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262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4.png"/><Relationship Id="rId4" Type="http://schemas.openxmlformats.org/officeDocument/2006/relationships/hyperlink" Target="http://ec.europa.eu/avservices/video/player.cfm?sitelang=en&amp;ref=I103451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3" Type="http://schemas.openxmlformats.org/officeDocument/2006/relationships/image" Target="../media/image272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04.xml"/><Relationship Id="rId5" Type="http://schemas.openxmlformats.org/officeDocument/2006/relationships/image" Target="../media/image100.png"/><Relationship Id="rId4" Type="http://schemas.openxmlformats.org/officeDocument/2006/relationships/slide" Target="slide27.xml"/><Relationship Id="rId9" Type="http://schemas.openxmlformats.org/officeDocument/2006/relationships/image" Target="../media/image10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412288"/>
            <a:ext cx="3937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COMMISSION</a:t>
            </a:r>
          </a:p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3635732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BE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'exécutif </a:t>
            </a:r>
            <a:r>
              <a:rPr lang="fr-B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 de </a:t>
            </a:r>
            <a:r>
              <a:rPr lang="fr-BE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 </a:t>
            </a:r>
            <a:endParaRPr lang="en-GB" sz="1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U:\C4\03 - GENERAL ADMINISTRATION\SOCIAL MEDIA\Official Photos for the Photo Wall\LOGO CE_horizontal_EN_quadri neg IntoE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9" t="50000"/>
          <a:stretch/>
        </p:blipFill>
        <p:spPr bwMode="auto">
          <a:xfrm>
            <a:off x="-324544" y="6272919"/>
            <a:ext cx="2160240" cy="6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1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25077" y="1613630"/>
            <a:ext cx="9176894" cy="3615570"/>
            <a:chOff x="-25077" y="1397606"/>
            <a:chExt cx="9176894" cy="361557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7956376" y="1988840"/>
              <a:ext cx="1088504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756580" y="1988840"/>
              <a:ext cx="1900543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868112" y="1988840"/>
              <a:ext cx="2495976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07504" y="1988840"/>
              <a:ext cx="2495976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30" y="2732130"/>
              <a:ext cx="8723458" cy="20650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1030" y="1397607"/>
              <a:ext cx="2207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Appels vocaux passés </a:t>
              </a:r>
              <a:r>
                <a:rPr lang="fr-FR" sz="1600" i="1" dirty="0" smtClean="0">
                  <a:solidFill>
                    <a:srgbClr val="81408B"/>
                  </a:solidFill>
                  <a:latin typeface="Arial" panose="020B0604020202020204" pitchFamily="34" charset="0"/>
                </a:rPr>
                <a:t>(à la </a:t>
              </a:r>
              <a:r>
                <a:rPr lang="fr-FR" sz="1600" i="1" dirty="0">
                  <a:solidFill>
                    <a:srgbClr val="81408B"/>
                  </a:solidFill>
                  <a:latin typeface="Arial" panose="020B0604020202020204" pitchFamily="34" charset="0"/>
                </a:rPr>
                <a:t>minute)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93342" y="1397606"/>
              <a:ext cx="224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Appels vocaux reçus </a:t>
              </a:r>
              <a:r>
                <a:rPr lang="fr-FR" sz="1600" i="1" dirty="0" smtClean="0">
                  <a:solidFill>
                    <a:srgbClr val="81408B"/>
                  </a:solidFill>
                  <a:latin typeface="Arial" panose="020B0604020202020204" pitchFamily="34" charset="0"/>
                </a:rPr>
                <a:t>(à la </a:t>
              </a:r>
              <a:r>
                <a:rPr lang="fr-FR" sz="1600" i="1" dirty="0">
                  <a:solidFill>
                    <a:srgbClr val="81408B"/>
                  </a:solidFill>
                  <a:latin typeface="Arial" panose="020B0604020202020204" pitchFamily="34" charset="0"/>
                </a:rPr>
                <a:t>minute)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8563" y="1520717"/>
              <a:ext cx="1736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SMS envoyés</a:t>
              </a:r>
              <a:endParaRPr lang="fr-FR" sz="1600" i="1" dirty="0">
                <a:solidFill>
                  <a:srgbClr val="81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46662" y="1397607"/>
              <a:ext cx="1088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Données </a:t>
              </a:r>
            </a:p>
            <a:p>
              <a:pPr algn="ctr"/>
              <a:r>
                <a:rPr lang="fr-FR" sz="1600" i="1" dirty="0">
                  <a:solidFill>
                    <a:srgbClr val="81408B"/>
                  </a:solidFill>
                  <a:latin typeface="Arial" panose="020B0604020202020204" pitchFamily="34" charset="0"/>
                </a:rPr>
                <a:t>(par Mo</a:t>
              </a:r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)</a:t>
              </a:r>
              <a:endParaRPr lang="fr-FR" sz="1600" i="1" dirty="0">
                <a:solidFill>
                  <a:srgbClr val="81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25077" y="2523972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Août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2007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05107" y="3395729"/>
              <a:ext cx="652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Mars </a:t>
              </a:r>
            </a:p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2016</a:t>
              </a:r>
              <a:endPara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4537" y="3243089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Août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2007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73323" y="3661204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Juillet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2009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46662" y="2000752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Juillet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34536" y="3698275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0,24 €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81135" y="4282564"/>
              <a:ext cx="761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0,05 €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56580" y="4097898"/>
              <a:ext cx="748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0,11 €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57535" y="4282601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0,06 €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25077" y="2968789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0,49 €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05107" y="3850004"/>
              <a:ext cx="761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0,19 €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46662" y="2442852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0,70€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90070" y="3806043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81408B"/>
                  </a:solidFill>
                  <a:latin typeface="Arial" panose="020B0604020202020204" pitchFamily="34" charset="0"/>
                </a:rPr>
                <a:t>0,20 €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558905" y="5327630"/>
            <a:ext cx="21964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(prix en centimes d’euros, TVA exclue)</a:t>
            </a:r>
          </a:p>
        </p:txBody>
      </p:sp>
      <p:sp>
        <p:nvSpPr>
          <p:cNvPr id="2" name="Rectangle 1"/>
          <p:cNvSpPr/>
          <p:nvPr/>
        </p:nvSpPr>
        <p:spPr>
          <a:xfrm>
            <a:off x="-312153" y="5589240"/>
            <a:ext cx="9990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</a:rPr>
              <a:t>À PARTIR DU 15 JUIN 2017: PAS DE FRAIS SUPPLÉMENTAIRES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Exécution des politiques - Itinérance</a:t>
            </a:r>
          </a:p>
          <a:p>
            <a:endParaRPr lang="fr-FR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74367" y="4052951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Mars </a:t>
            </a:r>
          </a:p>
          <a:p>
            <a:pPr algn="ctr"/>
            <a:r>
              <a: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2016</a:t>
            </a:r>
            <a:endParaRPr lang="fr-FR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12036" y="4093922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Mars </a:t>
            </a:r>
          </a:p>
          <a:p>
            <a:pPr algn="ctr"/>
            <a:r>
              <a: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2016</a:t>
            </a:r>
            <a:endParaRPr lang="fr-FR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90914" y="3554145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Mars </a:t>
            </a:r>
          </a:p>
          <a:p>
            <a:pPr algn="ctr"/>
            <a:r>
              <a: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2016</a:t>
            </a:r>
            <a:endParaRPr lang="fr-FR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17665"/>
            <a:ext cx="180534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7223" y="1697965"/>
            <a:ext cx="335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0" dirty="0">
                <a:solidFill>
                  <a:srgbClr val="000000"/>
                </a:solidFill>
                <a:latin typeface="EC Square Sans Pro"/>
              </a:rPr>
              <a:t>1)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S'inscrire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dans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la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continuité</a:t>
            </a:r>
            <a:endParaRPr lang="de-DE" sz="2000" dirty="0"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671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 blanc pour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l'avenir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l'Europe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</a:t>
            </a:r>
            <a:r>
              <a:rPr lang="en-US" sz="20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scénarios</a:t>
            </a:r>
            <a:r>
              <a:rPr lang="en-US" sz="20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20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US" sz="20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0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d'ici</a:t>
            </a:r>
            <a:r>
              <a:rPr lang="en-US" sz="20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GB" sz="20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71" y="3274256"/>
            <a:ext cx="1805343" cy="120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9565" y="3233482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0" dirty="0">
                <a:solidFill>
                  <a:srgbClr val="000000"/>
                </a:solidFill>
                <a:latin typeface="EC Square Sans Pro"/>
              </a:rPr>
              <a:t>2)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Rien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d'autre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que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</a:p>
          <a:p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le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marché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unique</a:t>
            </a:r>
            <a:endParaRPr lang="de-DE" sz="2000" dirty="0"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9505" y="4922362"/>
            <a:ext cx="2278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EC Square Sans Pro"/>
              </a:rPr>
              <a:t>3)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Ceux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qui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veulent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</a:p>
          <a:p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plus font plus</a:t>
            </a:r>
            <a:endParaRPr lang="en-US" sz="2000" b="0" dirty="0">
              <a:solidFill>
                <a:srgbClr val="000000"/>
              </a:solidFill>
              <a:latin typeface="EC Square Sans Pro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70" y="4935232"/>
            <a:ext cx="1791550" cy="12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009" y="4936226"/>
            <a:ext cx="1791550" cy="12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07454" y="4922362"/>
            <a:ext cx="2663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b="0" dirty="0">
                <a:solidFill>
                  <a:srgbClr val="000000"/>
                </a:solidFill>
                <a:latin typeface="EC Square Sans Pro"/>
              </a:rPr>
              <a:t>4) 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Faire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moins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mais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de </a:t>
            </a:r>
          </a:p>
          <a:p>
            <a:pPr algn="r"/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manière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plus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efficace</a:t>
            </a:r>
            <a:endParaRPr lang="de-DE" sz="2000" dirty="0">
              <a:latin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47" y="3233483"/>
            <a:ext cx="213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5) Faire beaucoup </a:t>
            </a:r>
          </a:p>
          <a:p>
            <a:pPr algn="r"/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plus ensemble </a:t>
            </a:r>
            <a:endParaRPr lang="de-DE" sz="2000" b="0" dirty="0">
              <a:solidFill>
                <a:srgbClr val="000000"/>
              </a:solidFill>
              <a:latin typeface="EC Square Sans Pro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7" y="3233484"/>
            <a:ext cx="1750074" cy="124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5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1931"/>
            <a:ext cx="180534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925" y="1556792"/>
            <a:ext cx="335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0" dirty="0">
                <a:solidFill>
                  <a:srgbClr val="000000"/>
                </a:solidFill>
                <a:latin typeface="EC Square Sans Pro"/>
              </a:rPr>
              <a:t>1)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S'inscrire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dans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la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continuité</a:t>
            </a:r>
            <a:endParaRPr lang="de-DE" sz="2000" dirty="0"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978918"/>
            <a:ext cx="8568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scénarios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l'avenir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l'Europe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d'ici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4" y="3316612"/>
            <a:ext cx="1805343" cy="120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7095" y="3329656"/>
            <a:ext cx="4527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0" dirty="0">
                <a:solidFill>
                  <a:srgbClr val="000000"/>
                </a:solidFill>
                <a:latin typeface="EC Square Sans Pro"/>
              </a:rPr>
              <a:t>2)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Rien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d'autre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que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le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marché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unique</a:t>
            </a:r>
            <a:endParaRPr lang="de-DE" sz="2000" dirty="0"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3434" y="4827108"/>
            <a:ext cx="486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EC Square Sans Pro"/>
              </a:rPr>
              <a:t>3)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Ceux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qui </a:t>
            </a:r>
            <a:r>
              <a:rPr lang="en-US" sz="2000" b="0" dirty="0" err="1" smtClean="0">
                <a:solidFill>
                  <a:srgbClr val="000000"/>
                </a:solidFill>
                <a:latin typeface="EC Square Sans Pro"/>
              </a:rPr>
              <a:t>veulent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 plus font plus</a:t>
            </a:r>
            <a:endParaRPr lang="de-DE" sz="2000" dirty="0">
              <a:latin typeface="Verdan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5" y="4849711"/>
            <a:ext cx="1791550" cy="12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43434" y="3697054"/>
            <a:ext cx="3525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Simplifier le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processus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décisionnel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1520" y="2427436"/>
            <a:ext cx="46698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Mettre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à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l'épreuve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l'unité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à 27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	</a:t>
            </a:r>
          </a:p>
          <a:p>
            <a:r>
              <a:rPr lang="en-US" sz="1400" b="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Combler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lentement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le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fossé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entre les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promesses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  <a:p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 et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leur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réalisation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2659" y="1904216"/>
            <a:ext cx="3228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Produire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résultats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concrets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  <a:p>
            <a:r>
              <a:rPr lang="en-US" sz="1400" dirty="0">
                <a:solidFill>
                  <a:srgbClr val="17A971"/>
                </a:solidFill>
                <a:latin typeface="Verdana"/>
              </a:rPr>
              <a:t>+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Préserver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l'unité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à 27</a:t>
            </a:r>
            <a:endParaRPr lang="de-DE" sz="1400" dirty="0">
              <a:latin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1520" y="3998684"/>
            <a:ext cx="66479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Fossé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croissant entre les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attentes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et la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réalisation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objectifs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	</a:t>
            </a:r>
          </a:p>
          <a:p>
            <a:r>
              <a:rPr lang="en-US" sz="1400" b="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Droits 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citoyens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restreints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3983" y="5190551"/>
            <a:ext cx="723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Préserver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l'unité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à 27/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permettre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aux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États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membres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d'en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faire plus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Réduire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l'écart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attentes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/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résultats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dans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les pays qui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veulent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en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faire plus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17594" y="5726860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Verdana"/>
              </a:rPr>
              <a:t>   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T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ransparence et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responsabilité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prises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décision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mises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en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question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	</a:t>
            </a:r>
          </a:p>
          <a:p>
            <a:r>
              <a:rPr lang="en-US" sz="1600" b="0" dirty="0">
                <a:solidFill>
                  <a:srgbClr val="FF0000"/>
                </a:solidFill>
                <a:latin typeface="Verdana"/>
              </a:rPr>
              <a:t>   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Les droits 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citoyens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l'UE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varient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7928" y="3968088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90207" y="4173861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2925" y="2368847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43434" y="2628559"/>
            <a:ext cx="26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02867" y="5682373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7928" y="5922800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149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3" grpId="0"/>
      <p:bldP spid="21" grpId="0"/>
      <p:bldP spid="22" grpId="0"/>
      <p:bldP spid="23" grpId="0"/>
      <p:bldP spid="24" grpId="0"/>
      <p:bldP spid="2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9174"/>
            <a:ext cx="1791550" cy="12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153796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0" dirty="0">
                <a:solidFill>
                  <a:srgbClr val="000000"/>
                </a:solidFill>
                <a:latin typeface="EC Square Sans Pro"/>
              </a:rPr>
              <a:t>4) 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Faire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moins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mais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de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manière</a:t>
            </a:r>
            <a:r>
              <a:rPr lang="de-DE" sz="2000" b="0" dirty="0" smtClean="0">
                <a:solidFill>
                  <a:srgbClr val="000000"/>
                </a:solidFill>
                <a:latin typeface="EC Square Sans Pro"/>
              </a:rPr>
              <a:t> plus </a:t>
            </a:r>
            <a:r>
              <a:rPr lang="de-DE" sz="2000" b="0" dirty="0" err="1" smtClean="0">
                <a:solidFill>
                  <a:srgbClr val="000000"/>
                </a:solidFill>
                <a:latin typeface="EC Square Sans Pro"/>
              </a:rPr>
              <a:t>efficace</a:t>
            </a:r>
            <a:endParaRPr lang="de-DE" sz="2000" dirty="0"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5952" y="3374307"/>
            <a:ext cx="476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EC Square Sans Pro"/>
              </a:rPr>
              <a:t>5) </a:t>
            </a:r>
            <a:r>
              <a:rPr lang="en-US" sz="2000" b="0" dirty="0" smtClean="0">
                <a:solidFill>
                  <a:srgbClr val="000000"/>
                </a:solidFill>
                <a:latin typeface="EC Square Sans Pro"/>
              </a:rPr>
              <a:t>Faire beaucoup plus ensemble</a:t>
            </a:r>
            <a:endParaRPr lang="de-DE" sz="2000" b="0" dirty="0">
              <a:solidFill>
                <a:srgbClr val="000000"/>
              </a:solidFill>
              <a:latin typeface="EC Square Sans Pro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5" y="3381229"/>
            <a:ext cx="1750074" cy="124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78918"/>
            <a:ext cx="8568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scénarios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l'avenir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l'Europe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d'ici</a:t>
            </a:r>
            <a:r>
              <a:rPr lang="en-US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GB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7570" y="2023639"/>
            <a:ext cx="5198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Agir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uniquement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dans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les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domaines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à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valeur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ajoutée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</a:t>
            </a:r>
            <a:r>
              <a:rPr lang="en-US" sz="1400" dirty="0">
                <a:solidFill>
                  <a:srgbClr val="17A971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Agir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plus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vite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3973" y="2508835"/>
            <a:ext cx="4801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Désaccords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sur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domaines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prioritaires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1181" y="3846730"/>
            <a:ext cx="3980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Prendre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des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décisions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plus </a:t>
            </a:r>
            <a:r>
              <a:rPr lang="en-US" sz="1400" b="0" dirty="0" err="1">
                <a:solidFill>
                  <a:srgbClr val="000000"/>
                </a:solidFill>
                <a:latin typeface="Verdana"/>
              </a:rPr>
              <a:t>rapidement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r>
              <a:rPr lang="en-US" sz="1600" dirty="0">
                <a:solidFill>
                  <a:srgbClr val="17A971"/>
                </a:solidFill>
                <a:latin typeface="Verdana"/>
              </a:rPr>
              <a:t>+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Conférer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plus de droits aux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citoyens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0901" y="4364643"/>
            <a:ext cx="3877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S'aliéner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certains</a:t>
            </a:r>
            <a:r>
              <a:rPr lang="en-US" sz="1400" b="0" dirty="0" smtClean="0">
                <a:solidFill>
                  <a:srgbClr val="000000"/>
                </a:solidFill>
                <a:latin typeface="Verdana"/>
              </a:rPr>
              <a:t> pans de la </a:t>
            </a:r>
            <a:r>
              <a:rPr lang="en-US" sz="1400" b="0" dirty="0" err="1" smtClean="0">
                <a:solidFill>
                  <a:srgbClr val="000000"/>
                </a:solidFill>
                <a:latin typeface="Verdana"/>
              </a:rPr>
              <a:t>société</a:t>
            </a:r>
            <a:r>
              <a:rPr lang="en-US" sz="1600" b="0" dirty="0">
                <a:solidFill>
                  <a:srgbClr val="000000"/>
                </a:solidFill>
                <a:latin typeface="Verdana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1181" y="2478057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3973" y="4322162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Verdana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166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5" y="1075723"/>
            <a:ext cx="412666" cy="6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1872" y="3639535"/>
            <a:ext cx="271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26/05 - 27/05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Sommet</a:t>
            </a:r>
            <a:r>
              <a:rPr lang="de-DE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G7, </a:t>
            </a:r>
            <a:r>
              <a:rPr lang="de-DE" sz="1400" b="0" dirty="0" err="1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Taormina</a:t>
            </a:r>
            <a:r>
              <a:rPr lang="de-DE" sz="1400" b="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, </a:t>
            </a:r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Italie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3410" y="5322410"/>
            <a:ext cx="4621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Mi-</a:t>
            </a:r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septembre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Discours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l'état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l'Union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2017</a:t>
            </a:r>
            <a:endParaRPr lang="en-US" sz="1400" b="0" dirty="0">
              <a:solidFill>
                <a:srgbClr val="0070C0"/>
              </a:solidFill>
              <a:latin typeface="EC Square Sans Pro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8" y="1993086"/>
            <a:ext cx="412666" cy="6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8" y="2650480"/>
            <a:ext cx="412666" cy="6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0" y="3250721"/>
            <a:ext cx="412666" cy="6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71" y="4556496"/>
            <a:ext cx="412666" cy="6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7" y="4045335"/>
            <a:ext cx="412666" cy="6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64" y="5237043"/>
            <a:ext cx="381153" cy="54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stCxn id="13" idx="0"/>
          </p:cNvCxnSpPr>
          <p:nvPr/>
        </p:nvCxnSpPr>
        <p:spPr bwMode="auto">
          <a:xfrm flipH="1">
            <a:off x="579678" y="1184865"/>
            <a:ext cx="11457" cy="5111612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519127" y="1184865"/>
            <a:ext cx="144016" cy="172488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3270" y="1084618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Verdana"/>
              </a:rPr>
              <a:t>Mar </a:t>
            </a:r>
          </a:p>
          <a:p>
            <a:r>
              <a:rPr lang="de-DE" sz="1200" dirty="0">
                <a:solidFill>
                  <a:srgbClr val="002060"/>
                </a:solidFill>
                <a:latin typeface="Verdana"/>
              </a:rPr>
              <a:t>2017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523140" y="2097698"/>
            <a:ext cx="144016" cy="172488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" y="2016208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Verdana"/>
              </a:rPr>
              <a:t>Avr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09486" y="2650480"/>
            <a:ext cx="144016" cy="172488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3564" y="2598224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Verdana"/>
              </a:rPr>
              <a:t>Mai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9127" y="5326277"/>
            <a:ext cx="144016" cy="172488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07670" y="4081718"/>
            <a:ext cx="144016" cy="172488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57" y="4010217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Verdana"/>
              </a:rPr>
              <a:t>Juin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57" y="5281351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  <a:latin typeface="Verdana"/>
              </a:rPr>
              <a:t>Sept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3410" y="325072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Fin </a:t>
            </a:r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mai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Document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réflexion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l'approfondissement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l'Union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économique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et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monétaire</a:t>
            </a:r>
            <a:endParaRPr lang="en-US" sz="1400" b="0" dirty="0">
              <a:solidFill>
                <a:srgbClr val="0070C0"/>
              </a:solidFill>
              <a:latin typeface="EC Square Sans Pr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76994" y="10649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0070C0"/>
                </a:solidFill>
                <a:latin typeface="EC Square Sans Pro"/>
              </a:rPr>
              <a:t>01/03</a:t>
            </a:r>
            <a:endParaRPr lang="de-DE" sz="1600" b="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en-US" sz="1600" b="0" dirty="0" smtClean="0">
                <a:solidFill>
                  <a:srgbClr val="0070C0"/>
                </a:solidFill>
                <a:latin typeface="EC Square Sans Pro"/>
              </a:rPr>
              <a:t>Livre blanc </a:t>
            </a:r>
            <a:r>
              <a:rPr lang="en-US" sz="16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en-US" sz="16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600" b="0" dirty="0" err="1" smtClean="0">
                <a:solidFill>
                  <a:srgbClr val="0070C0"/>
                </a:solidFill>
                <a:latin typeface="EC Square Sans Pro"/>
              </a:rPr>
              <a:t>l'</a:t>
            </a:r>
            <a:r>
              <a:rPr lang="en-US" sz="1600" dirty="0" err="1" smtClean="0">
                <a:solidFill>
                  <a:srgbClr val="0070C0"/>
                </a:solidFill>
                <a:latin typeface="EC Square Sans Pro"/>
              </a:rPr>
              <a:t>avenir</a:t>
            </a:r>
            <a:r>
              <a:rPr lang="en-US" sz="1600" dirty="0" smtClean="0">
                <a:solidFill>
                  <a:srgbClr val="0070C0"/>
                </a:solidFill>
                <a:latin typeface="EC Square Sans Pro"/>
              </a:rPr>
              <a:t> de </a:t>
            </a:r>
            <a:r>
              <a:rPr lang="en-US" sz="1600" dirty="0" err="1" smtClean="0">
                <a:solidFill>
                  <a:srgbClr val="0070C0"/>
                </a:solidFill>
                <a:latin typeface="EC Square Sans Pro"/>
              </a:rPr>
              <a:t>l'Europe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66274" y="201620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Fin </a:t>
            </a:r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avril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Document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réflexion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la dimension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sociale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l'Europe</a:t>
            </a:r>
            <a:endParaRPr lang="en-US" sz="1400" b="0" dirty="0">
              <a:solidFill>
                <a:srgbClr val="002060"/>
              </a:solidFill>
              <a:latin typeface="EC Square Sans Pr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6994" y="2681361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Mi-mai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Document</a:t>
            </a:r>
            <a:r>
              <a:rPr lang="de-DE" sz="1400" b="0" dirty="0" smtClean="0">
                <a:solidFill>
                  <a:srgbClr val="0070C0"/>
                </a:solidFill>
                <a:latin typeface="EC Square Sans Pro"/>
              </a:rPr>
              <a:t> de </a:t>
            </a: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réflexion</a:t>
            </a:r>
            <a:r>
              <a:rPr lang="de-DE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de-DE" sz="1400" b="0" dirty="0" smtClean="0">
                <a:solidFill>
                  <a:srgbClr val="0070C0"/>
                </a:solidFill>
                <a:latin typeface="EC Square Sans Pro"/>
              </a:rPr>
              <a:t> la </a:t>
            </a: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maîtrise</a:t>
            </a:r>
            <a:r>
              <a:rPr lang="de-DE" sz="1400" b="0" dirty="0" smtClean="0">
                <a:solidFill>
                  <a:srgbClr val="0070C0"/>
                </a:solidFill>
                <a:latin typeface="EC Square Sans Pro"/>
              </a:rPr>
              <a:t> de la </a:t>
            </a: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mondialisation</a:t>
            </a:r>
            <a:endParaRPr lang="de-DE" sz="1400" b="0" dirty="0">
              <a:solidFill>
                <a:srgbClr val="0070C0"/>
              </a:solidFill>
              <a:latin typeface="EC Square Sans Pr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92216" y="410298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Début</a:t>
            </a:r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juin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Document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réflexion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l'avenir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de la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défense</a:t>
            </a:r>
            <a:r>
              <a:rPr lang="en-US" sz="1400" b="0" dirty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européenne</a:t>
            </a:r>
            <a:endParaRPr lang="de-DE" sz="1400" dirty="0">
              <a:solidFill>
                <a:srgbClr val="0070C0"/>
              </a:solidFill>
              <a:latin typeface="EC Square Sans Pro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92501" y="4714881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Fin </a:t>
            </a:r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juin</a:t>
            </a:r>
            <a:endParaRPr lang="de-DE" sz="1600" dirty="0">
              <a:solidFill>
                <a:srgbClr val="0070C0"/>
              </a:solidFill>
              <a:latin typeface="EC Square Sans Pro"/>
            </a:endParaRPr>
          </a:p>
          <a:p>
            <a:pPr>
              <a:spcAft>
                <a:spcPts val="600"/>
              </a:spcAft>
            </a:pP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Document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réflexion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sur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l'avenir</a:t>
            </a:r>
            <a:r>
              <a:rPr lang="en-US" sz="1400" b="0" dirty="0" smtClean="0">
                <a:solidFill>
                  <a:srgbClr val="0070C0"/>
                </a:solidFill>
                <a:latin typeface="EC Square Sans Pro"/>
              </a:rPr>
              <a:t> des finances de </a:t>
            </a:r>
            <a:r>
              <a:rPr lang="en-US" sz="1400" b="0" dirty="0" err="1" smtClean="0">
                <a:solidFill>
                  <a:srgbClr val="0070C0"/>
                </a:solidFill>
                <a:latin typeface="EC Square Sans Pro"/>
              </a:rPr>
              <a:t>l'UE</a:t>
            </a:r>
            <a:endParaRPr lang="en-US" sz="1400" b="0" dirty="0" smtClean="0">
              <a:solidFill>
                <a:srgbClr val="0070C0"/>
              </a:solidFill>
              <a:latin typeface="EC Square Sans Pro"/>
            </a:endParaRPr>
          </a:p>
        </p:txBody>
      </p:sp>
      <p:cxnSp>
        <p:nvCxnSpPr>
          <p:cNvPr id="29" name="Straight Connector 28"/>
          <p:cNvCxnSpPr>
            <a:endCxn id="45" idx="4"/>
          </p:cNvCxnSpPr>
          <p:nvPr/>
        </p:nvCxnSpPr>
        <p:spPr bwMode="auto">
          <a:xfrm>
            <a:off x="8600065" y="1375843"/>
            <a:ext cx="0" cy="5189931"/>
          </a:xfrm>
          <a:prstGeom prst="line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val 29"/>
          <p:cNvSpPr/>
          <p:nvPr/>
        </p:nvSpPr>
        <p:spPr bwMode="auto">
          <a:xfrm>
            <a:off x="8528057" y="1315451"/>
            <a:ext cx="144016" cy="1724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85341" y="1145010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ysClr val="windowText" lastClr="000000"/>
                </a:solidFill>
                <a:latin typeface="Verdana"/>
              </a:rPr>
              <a:t>Mar </a:t>
            </a:r>
          </a:p>
          <a:p>
            <a:r>
              <a:rPr lang="de-DE" sz="1200" dirty="0">
                <a:solidFill>
                  <a:sysClr val="windowText" lastClr="000000"/>
                </a:solidFill>
                <a:latin typeface="Verdana"/>
              </a:rPr>
              <a:t>2017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8515507" y="2684182"/>
            <a:ext cx="144016" cy="1724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31361" y="263192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ysClr val="windowText" lastClr="000000"/>
                </a:solidFill>
                <a:latin typeface="Verdana"/>
              </a:rPr>
              <a:t>Mai</a:t>
            </a:r>
            <a:endParaRPr lang="de-DE" sz="120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515635" y="5070493"/>
            <a:ext cx="144016" cy="1724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8528057" y="4076511"/>
            <a:ext cx="144016" cy="1724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35016" y="4024255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ysClr val="windowText" lastClr="000000"/>
                </a:solidFill>
                <a:latin typeface="Verdana"/>
              </a:rPr>
              <a:t>Juin</a:t>
            </a:r>
            <a:endParaRPr lang="de-DE" sz="120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45827" y="4986589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Verdana"/>
              </a:rPr>
              <a:t>Juil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29976" y="1189688"/>
            <a:ext cx="28980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09/03 - 10/03</a:t>
            </a:r>
            <a:endParaRPr lang="en-US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Conseil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européen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/</a:t>
            </a:r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Réunion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UE27</a:t>
            </a:r>
            <a:endParaRPr lang="en-US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endParaRPr lang="en-US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87260" y="1767745"/>
            <a:ext cx="28407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25/03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Sommet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UE27- </a:t>
            </a:r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Déclaration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Rome– </a:t>
            </a:r>
            <a:endParaRPr lang="en-US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60</a:t>
            </a:r>
            <a:r>
              <a:rPr lang="en-US" sz="1600" b="0" baseline="300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e</a:t>
            </a:r>
            <a:r>
              <a:rPr lang="en-US" sz="1600" b="0" baseline="3000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anniversaire</a:t>
            </a:r>
            <a:endParaRPr lang="en-US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05213" y="5808511"/>
            <a:ext cx="1749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19/10 - 20/10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de-DE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Conseil </a:t>
            </a:r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européen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1947" y="4982875"/>
            <a:ext cx="27657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07/07 - 08/07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Sommet</a:t>
            </a:r>
            <a:r>
              <a:rPr lang="de-DE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G20, </a:t>
            </a:r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Hambourg</a:t>
            </a:r>
            <a:r>
              <a:rPr lang="de-DE" sz="1400" b="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, </a:t>
            </a:r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Allemagne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109" y="4357972"/>
            <a:ext cx="2787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22/06 - 23/06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  <a:p>
            <a:pPr algn="r"/>
            <a:r>
              <a:rPr lang="de-DE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Conseil </a:t>
            </a:r>
            <a:r>
              <a:rPr lang="de-DE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européen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537745" y="5737563"/>
            <a:ext cx="144016" cy="1724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37040" y="5643677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2060"/>
                </a:solidFill>
                <a:latin typeface="Verdana"/>
              </a:rPr>
              <a:t>Oct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8528057" y="6393286"/>
            <a:ext cx="144016" cy="172488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7383" y="6340777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2060"/>
                </a:solidFill>
                <a:latin typeface="Verdana"/>
              </a:rPr>
              <a:t>Déc</a:t>
            </a:r>
            <a:endParaRPr lang="de-DE" sz="1200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211221" y="6393286"/>
            <a:ext cx="3351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14/12 - 15/12</a:t>
            </a:r>
          </a:p>
          <a:p>
            <a:pPr algn="r"/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Conseil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</a:t>
            </a:r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européen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</a:t>
            </a:r>
            <a:r>
              <a:rPr lang="en-US" sz="1400" b="0" dirty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/ </a:t>
            </a:r>
            <a:r>
              <a:rPr lang="en-US" sz="1400" b="0" dirty="0" err="1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Réunion</a:t>
            </a:r>
            <a:r>
              <a:rPr lang="en-US" sz="1400" b="0" dirty="0" smtClean="0">
                <a:solidFill>
                  <a:srgbClr val="808080">
                    <a:lumMod val="50000"/>
                  </a:srgbClr>
                </a:solidFill>
                <a:latin typeface="EC Square Sans Pro"/>
              </a:rPr>
              <a:t> UE27</a:t>
            </a:r>
            <a:endParaRPr lang="de-DE" sz="1400" b="0" dirty="0">
              <a:solidFill>
                <a:srgbClr val="808080">
                  <a:lumMod val="50000"/>
                </a:srgbClr>
              </a:solidFill>
              <a:latin typeface="EC Square Sans Pro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02448" y="6247899"/>
            <a:ext cx="2613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70C0"/>
                </a:solidFill>
                <a:latin typeface="EC Square Sans Pro"/>
              </a:rPr>
              <a:t>Juin</a:t>
            </a:r>
            <a:r>
              <a:rPr lang="de-DE" sz="160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de-DE" sz="1600" dirty="0">
                <a:solidFill>
                  <a:srgbClr val="0070C0"/>
                </a:solidFill>
                <a:latin typeface="EC Square Sans Pro"/>
              </a:rPr>
              <a:t>2019</a:t>
            </a:r>
          </a:p>
          <a:p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Élections</a:t>
            </a:r>
            <a:r>
              <a:rPr lang="de-DE" sz="1400" b="0" dirty="0" smtClean="0">
                <a:solidFill>
                  <a:srgbClr val="0070C0"/>
                </a:solidFill>
                <a:latin typeface="EC Square Sans Pro"/>
              </a:rPr>
              <a:t> du </a:t>
            </a: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Parlement</a:t>
            </a:r>
            <a:r>
              <a:rPr lang="de-DE" sz="1400" b="0" dirty="0" smtClean="0">
                <a:solidFill>
                  <a:srgbClr val="0070C0"/>
                </a:solidFill>
                <a:latin typeface="EC Square Sans Pro"/>
              </a:rPr>
              <a:t> </a:t>
            </a:r>
            <a:r>
              <a:rPr lang="de-DE" sz="1400" b="0" dirty="0" err="1" smtClean="0">
                <a:solidFill>
                  <a:srgbClr val="0070C0"/>
                </a:solidFill>
                <a:latin typeface="EC Square Sans Pro"/>
              </a:rPr>
              <a:t>européen</a:t>
            </a:r>
            <a:endParaRPr lang="de-DE" sz="1400" b="0" dirty="0">
              <a:solidFill>
                <a:srgbClr val="0070C0"/>
              </a:solidFill>
              <a:latin typeface="EC Square Sans Pr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5" y="6296477"/>
            <a:ext cx="457852" cy="5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Connector 52"/>
          <p:cNvCxnSpPr/>
          <p:nvPr/>
        </p:nvCxnSpPr>
        <p:spPr bwMode="auto">
          <a:xfrm>
            <a:off x="579678" y="6313955"/>
            <a:ext cx="1" cy="522044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-52346" y="763906"/>
            <a:ext cx="937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8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en-US" sz="18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Livre blanc: de Rome aux </a:t>
            </a:r>
            <a:r>
              <a:rPr lang="en-US" sz="18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élections</a:t>
            </a:r>
            <a:r>
              <a:rPr lang="en-US" sz="18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8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Parlement</a:t>
            </a:r>
            <a:r>
              <a:rPr lang="en-US" sz="18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r>
              <a:rPr lang="en-US" sz="18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europe direc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55" y="1110781"/>
            <a:ext cx="1658275" cy="15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087" y="97411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Restez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contact…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427984" y="1453646"/>
            <a:ext cx="41955" cy="478366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716016" y="4725144"/>
            <a:ext cx="18473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Verdana"/>
            </a:endParaRPr>
          </a:p>
        </p:txBody>
      </p:sp>
      <p:pic>
        <p:nvPicPr>
          <p:cNvPr id="1026" name="Picture 2" descr="https://scontent-bru2-1.xx.fbcdn.net/v/t1.0-1/p200x200/12933053_1186625728028603_6707848600777769711_n.png?oh=59a9447803203d4fd5adc0edb289485f&amp;oe=5932C3AB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/>
          <a:stretch/>
        </p:blipFill>
        <p:spPr bwMode="auto">
          <a:xfrm>
            <a:off x="4646979" y="3719776"/>
            <a:ext cx="1616320" cy="16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02794" y="1453646"/>
            <a:ext cx="31293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Numéro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gratuit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00 800 6 7 8 9 10 11</a:t>
            </a: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semaine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à 18h HEC</a:t>
            </a: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langue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officielle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partout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30818" y="3127538"/>
            <a:ext cx="4318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questions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27087" y="3645024"/>
            <a:ext cx="834936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5076054" y="5273488"/>
            <a:ext cx="321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www.europa.eu/youreurope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30818" y="56946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et conseils pour les citoyens de l'UE et leur </a:t>
            </a:r>
            <a:r>
              <a:rPr lang="fr-BE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Image result for eu bookshop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2" y="3768761"/>
            <a:ext cx="3528392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41520" y="568106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publications de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dont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avez</a:t>
            </a: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0"/>
          </p:cNvPr>
          <p:cNvSpPr/>
          <p:nvPr/>
        </p:nvSpPr>
        <p:spPr>
          <a:xfrm>
            <a:off x="5260127" y="2506996"/>
            <a:ext cx="3635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europe.direct.europa.eu</a:t>
            </a:r>
            <a:endParaRPr lang="de-DE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5516" y="3127538"/>
            <a:ext cx="418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US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endParaRPr lang="de-DE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Image result for european commission logo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866"/>
          <a:stretch/>
        </p:blipFill>
        <p:spPr bwMode="auto">
          <a:xfrm>
            <a:off x="327087" y="1531545"/>
            <a:ext cx="1924400" cy="9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412481" y="2498132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ec.europa.eu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07" y="1407039"/>
            <a:ext cx="12715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8816" y="2507669"/>
            <a:ext cx="232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Livre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blanc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sur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l'avenir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 de l'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Europe 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878" r="3180" b="12230"/>
          <a:stretch/>
        </p:blipFill>
        <p:spPr>
          <a:xfrm>
            <a:off x="-1" y="1556793"/>
            <a:ext cx="4999065" cy="53012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8" t="66884"/>
          <a:stretch/>
        </p:blipFill>
        <p:spPr bwMode="auto">
          <a:xfrm>
            <a:off x="179512" y="6559930"/>
            <a:ext cx="819396" cy="24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lvl="0" indent="0">
              <a:spcBef>
                <a:spcPct val="30000"/>
              </a:spcBef>
            </a:pP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Exécution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des 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politiques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- </a:t>
            </a:r>
            <a:r>
              <a:rPr lang="en-GB" sz="2600" kern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olitique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600" kern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régionale</a:t>
            </a:r>
            <a:endParaRPr lang="fr-FR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en-GB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49557" y="1785597"/>
            <a:ext cx="3514931" cy="3277820"/>
            <a:chOff x="5449557" y="1785597"/>
            <a:chExt cx="3514931" cy="3277820"/>
          </a:xfrm>
        </p:grpSpPr>
        <p:sp>
          <p:nvSpPr>
            <p:cNvPr id="4" name="TextBox 3"/>
            <p:cNvSpPr txBox="1"/>
            <p:nvPr/>
          </p:nvSpPr>
          <p:spPr>
            <a:xfrm>
              <a:off x="5616843" y="1785597"/>
              <a:ext cx="3347645" cy="327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Légende</a:t>
              </a:r>
            </a:p>
            <a:p>
              <a:endParaRPr lang="fr-FR" sz="24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Régions moins développées </a:t>
              </a: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(PIB/habitant &lt; 75 % de la moyenne de l’UE des 27)</a:t>
              </a:r>
            </a:p>
            <a:p>
              <a:endParaRPr lang="fr-FR" sz="15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Régions en transition </a:t>
              </a: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(PIB/habitant entre 75 % et 90 % de</a:t>
              </a: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la moyenne de l’UE des 27)</a:t>
              </a:r>
            </a:p>
            <a:p>
              <a:endParaRPr lang="fr-FR" sz="15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Régions plus développées</a:t>
              </a:r>
            </a:p>
            <a:p>
              <a:r>
                <a:rPr lang="en-GB" sz="1500" b="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(PIB/habitant &gt;= 90 % de la moyenne de l’UE des 27)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5466714" y="2569096"/>
              <a:ext cx="153322" cy="153322"/>
            </a:xfrm>
            <a:prstGeom prst="ellipse">
              <a:avLst/>
            </a:prstGeom>
            <a:solidFill>
              <a:srgbClr val="EA65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449557" y="3426081"/>
              <a:ext cx="153322" cy="153322"/>
            </a:xfrm>
            <a:prstGeom prst="ellipse">
              <a:avLst/>
            </a:prstGeom>
            <a:solidFill>
              <a:srgbClr val="F7AF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456375" y="4365104"/>
              <a:ext cx="153322" cy="153322"/>
            </a:xfrm>
            <a:prstGeom prst="ellipse">
              <a:avLst/>
            </a:prstGeom>
            <a:solidFill>
              <a:srgbClr val="FCD78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07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uropean Union Youth Unemployment R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6"/>
          <a:stretch/>
        </p:blipFill>
        <p:spPr bwMode="auto">
          <a:xfrm>
            <a:off x="255194" y="2977586"/>
            <a:ext cx="8781302" cy="32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Exécution des politiques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78"/>
          <a:stretch/>
        </p:blipFill>
        <p:spPr bwMode="auto">
          <a:xfrm>
            <a:off x="221499" y="1700808"/>
            <a:ext cx="90477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6273" y="1867252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F5494"/>
                </a:solidFill>
                <a:latin typeface="Verdana"/>
              </a:rPr>
              <a:t>Garantie pour la jeunesse</a:t>
            </a:r>
            <a:endParaRPr lang="fr-FR" sz="3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655" y="2663024"/>
            <a:ext cx="8672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F5494"/>
                </a:solidFill>
                <a:latin typeface="Verdana"/>
              </a:rPr>
              <a:t>TAUX DE CHÔMAGE DES JEUNES DANS L’UE </a:t>
            </a:r>
            <a:r>
              <a:rPr lang="fr-FR" sz="1600" dirty="0" smtClean="0">
                <a:solidFill>
                  <a:srgbClr val="0F5494"/>
                </a:solidFill>
                <a:latin typeface="Verdana"/>
              </a:rPr>
              <a:t>% </a:t>
            </a:r>
            <a:r>
              <a:rPr lang="fr-FR" sz="1600" b="0" dirty="0" smtClean="0">
                <a:solidFill>
                  <a:srgbClr val="0F5494"/>
                </a:solidFill>
                <a:latin typeface="Verdana"/>
              </a:rPr>
              <a:t>DE </a:t>
            </a:r>
            <a:r>
              <a:rPr lang="fr-FR" sz="1600" b="0" dirty="0">
                <a:solidFill>
                  <a:srgbClr val="0F5494"/>
                </a:solidFill>
                <a:latin typeface="Verdana"/>
              </a:rPr>
              <a:t>LA MAIN-D’OEUVRE 15-24</a:t>
            </a:r>
          </a:p>
        </p:txBody>
      </p:sp>
    </p:spTree>
    <p:extLst>
      <p:ext uri="{BB962C8B-B14F-4D97-AF65-F5344CB8AC3E}">
        <p14:creationId xmlns:p14="http://schemas.microsoft.com/office/powerpoint/2010/main" val="11338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857589254"/>
              </p:ext>
            </p:extLst>
          </p:nvPr>
        </p:nvGraphicFramePr>
        <p:xfrm>
          <a:off x="4211960" y="1196752"/>
          <a:ext cx="7505524" cy="483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29587854"/>
              </p:ext>
            </p:extLst>
          </p:nvPr>
        </p:nvGraphicFramePr>
        <p:xfrm>
          <a:off x="5667501" y="2214902"/>
          <a:ext cx="4634011" cy="333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Recettes et dépenses relatives aux politiques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rot="10800000" flipV="1">
            <a:off x="19864563" y="1836922"/>
            <a:ext cx="0" cy="41799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939676" y="3227014"/>
            <a:ext cx="21756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</a:rPr>
              <a:t>Budget total</a:t>
            </a:r>
          </a:p>
          <a:p>
            <a:pPr algn="ctr"/>
            <a:r>
              <a:rPr lang="fr-FR" sz="28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</a:rPr>
              <a:t>158 </a:t>
            </a:r>
            <a:r>
              <a:rPr lang="fr-FR" sz="28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</a:rPr>
              <a:t>Mrd €</a:t>
            </a:r>
            <a:r>
              <a:rPr lang="fr-FR" sz="1600" b="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 algn="ctr"/>
            <a:r>
              <a:rPr lang="fr-FR" sz="20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</a:rPr>
              <a:t>(2017)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32073" y="2190968"/>
            <a:ext cx="6168119" cy="3405472"/>
            <a:chOff x="132073" y="2190968"/>
            <a:chExt cx="6168119" cy="3405472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32073" y="5596440"/>
              <a:ext cx="6168119" cy="0"/>
            </a:xfrm>
            <a:prstGeom prst="line">
              <a:avLst/>
            </a:prstGeom>
            <a:noFill/>
            <a:ln w="38100" cap="flat" cmpd="sng" algn="ctr">
              <a:solidFill>
                <a:srgbClr val="17A97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0" name="Group 49"/>
            <p:cNvGrpSpPr/>
            <p:nvPr/>
          </p:nvGrpSpPr>
          <p:grpSpPr>
            <a:xfrm>
              <a:off x="139061" y="2190968"/>
              <a:ext cx="5627083" cy="2837227"/>
              <a:chOff x="139061" y="2190968"/>
              <a:chExt cx="5627083" cy="2837227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>
                <a:off x="139061" y="4512530"/>
                <a:ext cx="5096318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147638" y="5028195"/>
                <a:ext cx="532202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9" name="Group 48"/>
              <p:cNvGrpSpPr/>
              <p:nvPr/>
            </p:nvGrpSpPr>
            <p:grpSpPr>
              <a:xfrm>
                <a:off x="139061" y="2190968"/>
                <a:ext cx="5627083" cy="1824448"/>
                <a:chOff x="139061" y="2190968"/>
                <a:chExt cx="5627083" cy="1824448"/>
              </a:xfrm>
            </p:grpSpPr>
            <p:cxnSp>
              <p:nvCxnSpPr>
                <p:cNvPr id="16" name="Straight Connector 15"/>
                <p:cNvCxnSpPr/>
                <p:nvPr/>
              </p:nvCxnSpPr>
              <p:spPr bwMode="auto">
                <a:xfrm flipV="1">
                  <a:off x="139061" y="4007177"/>
                  <a:ext cx="4936995" cy="823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157665" y="2684135"/>
                  <a:ext cx="522178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66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139061" y="2190968"/>
                  <a:ext cx="562708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33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55" name="Group 54"/>
          <p:cNvGrpSpPr/>
          <p:nvPr/>
        </p:nvGrpSpPr>
        <p:grpSpPr>
          <a:xfrm>
            <a:off x="-56862" y="1807774"/>
            <a:ext cx="6184748" cy="3924198"/>
            <a:chOff x="40706" y="1807774"/>
            <a:chExt cx="6184748" cy="3924198"/>
          </a:xfrm>
        </p:grpSpPr>
        <p:grpSp>
          <p:nvGrpSpPr>
            <p:cNvPr id="15" name="Group 14"/>
            <p:cNvGrpSpPr/>
            <p:nvPr/>
          </p:nvGrpSpPr>
          <p:grpSpPr>
            <a:xfrm>
              <a:off x="48395" y="2297580"/>
              <a:ext cx="5577354" cy="3434392"/>
              <a:chOff x="48395" y="2297580"/>
              <a:chExt cx="5577354" cy="3434392"/>
            </a:xfrm>
          </p:grpSpPr>
          <p:sp>
            <p:nvSpPr>
              <p:cNvPr id="27" name="Rectangle 26">
                <a:hlinkClick r:id="rId5"/>
              </p:cNvPr>
              <p:cNvSpPr/>
              <p:nvPr/>
            </p:nvSpPr>
            <p:spPr bwMode="auto">
              <a:xfrm>
                <a:off x="65808" y="5091576"/>
                <a:ext cx="5559941" cy="64039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fr-FR" sz="1800" kern="0" dirty="0">
                    <a:solidFill>
                      <a:srgbClr val="808080">
                        <a:lumMod val="75000"/>
                      </a:srgbClr>
                    </a:solidFill>
                    <a:latin typeface="Arial" panose="020B0604020202020204" pitchFamily="34" charset="0"/>
                  </a:rPr>
                  <a:t>Croissance durable: ressources naturelles 37 % </a:t>
                </a:r>
                <a:endParaRPr lang="fr-FR" sz="1800" kern="0" dirty="0">
                  <a:solidFill>
                    <a:srgbClr val="808080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5808" y="4655476"/>
                <a:ext cx="27306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kern="0" dirty="0">
                    <a:solidFill>
                      <a:srgbClr val="808080">
                        <a:lumMod val="75000"/>
                      </a:srgbClr>
                    </a:solidFill>
                    <a:latin typeface="Arial" panose="020B0604020202020204" pitchFamily="34" charset="0"/>
                  </a:rPr>
                  <a:t>Administration 6 % 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5808" y="3588944"/>
                <a:ext cx="43560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kern="0" dirty="0">
                    <a:solidFill>
                      <a:srgbClr val="808080">
                        <a:lumMod val="75000"/>
                      </a:srgbClr>
                    </a:solidFill>
                    <a:latin typeface="Arial" panose="020B0604020202020204" pitchFamily="34" charset="0"/>
                  </a:rPr>
                  <a:t>Sécurité et citoyenneté 3 % 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5808" y="4152100"/>
                <a:ext cx="337962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kern="0" dirty="0">
                    <a:solidFill>
                      <a:srgbClr val="808080">
                        <a:lumMod val="75000"/>
                      </a:srgbClr>
                    </a:solidFill>
                    <a:latin typeface="Arial" panose="020B0604020202020204" pitchFamily="34" charset="0"/>
                  </a:rPr>
                  <a:t>L’Europe dans le monde 6 % 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8395" y="2297580"/>
                <a:ext cx="55014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kern="0" dirty="0">
                    <a:solidFill>
                      <a:srgbClr val="808080">
                        <a:lumMod val="75000"/>
                      </a:srgbClr>
                    </a:solidFill>
                    <a:latin typeface="Arial" panose="020B0604020202020204" pitchFamily="34" charset="0"/>
                  </a:rPr>
                  <a:t>Compétitivité pour la croissance et l’emploi 14 % </a:t>
                </a: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40706" y="1807774"/>
              <a:ext cx="61847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800" kern="0" dirty="0">
                  <a:solidFill>
                    <a:srgbClr val="808080">
                      <a:lumMod val="75000"/>
                    </a:srgbClr>
                  </a:solidFill>
                  <a:latin typeface="Arial" panose="020B0604020202020204" pitchFamily="34" charset="0"/>
                </a:rPr>
                <a:t>Cohésion économique, sociale et territoriale 34 %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55085" y="6028157"/>
            <a:ext cx="541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rgbClr val="808080">
                    <a:lumMod val="50000"/>
                  </a:srgbClr>
                </a:solidFill>
                <a:latin typeface="Verdana"/>
              </a:rPr>
              <a:t>% du RNB des États membres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7914" y="6317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b="0" dirty="0">
              <a:solidFill>
                <a:srgbClr val="808080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5372" y="6479432"/>
            <a:ext cx="439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808080">
                    <a:lumMod val="50000"/>
                  </a:srgbClr>
                </a:solidFill>
                <a:latin typeface="Verdana"/>
              </a:rPr>
              <a:t>Droits à l’importation de produits de pays tiers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16286" y="6039428"/>
            <a:ext cx="3625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808080">
                    <a:lumMod val="50000"/>
                  </a:srgbClr>
                </a:solidFill>
                <a:latin typeface="Verdana"/>
              </a:rPr>
              <a:t>% du taux de TVA des États membres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2073" y="6112164"/>
            <a:ext cx="216024" cy="216932"/>
          </a:xfrm>
          <a:prstGeom prst="rect">
            <a:avLst/>
          </a:prstGeom>
          <a:solidFill>
            <a:srgbClr val="FAB13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8512" y="6564868"/>
            <a:ext cx="216024" cy="216932"/>
          </a:xfrm>
          <a:prstGeom prst="rect">
            <a:avLst/>
          </a:prstGeom>
          <a:solidFill>
            <a:srgbClr val="4886C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72415" y="6112164"/>
            <a:ext cx="216024" cy="216932"/>
          </a:xfrm>
          <a:prstGeom prst="rect">
            <a:avLst/>
          </a:prstGeom>
          <a:solidFill>
            <a:srgbClr val="D4395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ln>
                <a:solidFill>
                  <a:sysClr val="windowText" lastClr="000000"/>
                </a:solidFill>
              </a:ln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72866" y="6564868"/>
            <a:ext cx="216024" cy="216932"/>
          </a:xfrm>
          <a:prstGeom prst="rect">
            <a:avLst/>
          </a:prstGeom>
          <a:solidFill>
            <a:srgbClr val="74BFB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ln>
                <a:solidFill>
                  <a:sysClr val="windowText" lastClr="000000"/>
                </a:solidFill>
              </a:ln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71056" y="6492132"/>
            <a:ext cx="675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808080">
                    <a:lumMod val="50000"/>
                  </a:srgbClr>
                </a:solidFill>
                <a:latin typeface="Verdana"/>
              </a:rPr>
              <a:t>Autre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11650" y="4843529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Verdana"/>
              </a:rPr>
              <a:t>59 </a:t>
            </a:r>
            <a:r>
              <a:rPr lang="fr-FR" sz="1800" dirty="0" smtClean="0">
                <a:solidFill>
                  <a:srgbClr val="000000"/>
                </a:solidFill>
                <a:latin typeface="Verdana"/>
              </a:rPr>
              <a:t>Mrd</a:t>
            </a:r>
            <a:endParaRPr lang="fr-FR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6928" y="2839179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Verdana"/>
              </a:rPr>
              <a:t>54 </a:t>
            </a:r>
            <a:endParaRPr lang="fr-FR" sz="1800" dirty="0" smtClean="0">
              <a:solidFill>
                <a:srgbClr val="000000"/>
              </a:solidFill>
              <a:latin typeface="Verdana"/>
            </a:endParaRPr>
          </a:p>
          <a:p>
            <a:r>
              <a:rPr lang="fr-FR" sz="1800" dirty="0" smtClean="0">
                <a:solidFill>
                  <a:srgbClr val="000000"/>
                </a:solidFill>
                <a:latin typeface="Verdana"/>
              </a:rPr>
              <a:t>Mrd</a:t>
            </a:r>
            <a:endParaRPr lang="fr-FR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76056" y="3064347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Verdana"/>
              </a:rPr>
              <a:t>21 </a:t>
            </a:r>
            <a:endParaRPr lang="fr-FR" sz="1800" dirty="0" smtClean="0">
              <a:solidFill>
                <a:srgbClr val="000000"/>
              </a:solidFill>
              <a:latin typeface="Verdana"/>
            </a:endParaRPr>
          </a:p>
          <a:p>
            <a:r>
              <a:rPr lang="fr-FR" sz="1800" dirty="0" smtClean="0">
                <a:solidFill>
                  <a:srgbClr val="000000"/>
                </a:solidFill>
                <a:latin typeface="Verdana"/>
              </a:rPr>
              <a:t>Mrd</a:t>
            </a:r>
            <a:endParaRPr lang="fr-FR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87219" y="4615127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Verdana"/>
              </a:rPr>
              <a:t>9 </a:t>
            </a:r>
            <a:endParaRPr lang="fr-FR" sz="1800" dirty="0" smtClean="0">
              <a:solidFill>
                <a:srgbClr val="000000"/>
              </a:solidFill>
              <a:latin typeface="Verdana"/>
            </a:endParaRPr>
          </a:p>
          <a:p>
            <a:r>
              <a:rPr lang="fr-FR" sz="1800" dirty="0" smtClean="0">
                <a:solidFill>
                  <a:srgbClr val="000000"/>
                </a:solidFill>
                <a:latin typeface="Verdana"/>
              </a:rPr>
              <a:t>Mrd</a:t>
            </a:r>
            <a:endParaRPr lang="fr-FR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97983" y="4092744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Verdana"/>
              </a:rPr>
              <a:t>10 </a:t>
            </a:r>
            <a:endParaRPr lang="fr-FR" sz="1800" dirty="0" smtClean="0">
              <a:solidFill>
                <a:srgbClr val="000000"/>
              </a:solidFill>
              <a:latin typeface="Verdana"/>
            </a:endParaRPr>
          </a:p>
          <a:p>
            <a:r>
              <a:rPr lang="fr-FR" sz="1800" dirty="0" smtClean="0">
                <a:solidFill>
                  <a:srgbClr val="000000"/>
                </a:solidFill>
                <a:latin typeface="Verdana"/>
              </a:rPr>
              <a:t>Mrd</a:t>
            </a:r>
            <a:endParaRPr lang="fr-FR" sz="18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18425" y="372886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Verdana"/>
              </a:rPr>
              <a:t>4 </a:t>
            </a:r>
            <a:r>
              <a:rPr lang="fr-FR" sz="1800" dirty="0" smtClean="0">
                <a:solidFill>
                  <a:srgbClr val="000000"/>
                </a:solidFill>
                <a:latin typeface="Verdana"/>
              </a:rPr>
              <a:t>Mrd</a:t>
            </a:r>
            <a:endParaRPr lang="fr-FR" sz="18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5049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0" grpId="0"/>
      <p:bldP spid="47" grpId="0"/>
      <p:bldP spid="48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Les 4 rôles de la Commission</a:t>
            </a:r>
          </a:p>
        </p:txBody>
      </p:sp>
      <p:sp>
        <p:nvSpPr>
          <p:cNvPr id="26" name="Pentagon 25"/>
          <p:cNvSpPr/>
          <p:nvPr/>
        </p:nvSpPr>
        <p:spPr>
          <a:xfrm>
            <a:off x="0" y="2772568"/>
            <a:ext cx="5940152" cy="360040"/>
          </a:xfrm>
          <a:prstGeom prst="homePlate">
            <a:avLst/>
          </a:prstGeom>
          <a:solidFill>
            <a:srgbClr val="F7A4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781088" y="2754173"/>
            <a:ext cx="378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DROIT D’INITIATIVE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-1" y="3348632"/>
            <a:ext cx="6516217" cy="360040"/>
          </a:xfrm>
          <a:prstGeom prst="homePlate">
            <a:avLst/>
          </a:prstGeom>
          <a:solidFill>
            <a:srgbClr val="6DB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781088" y="3348632"/>
            <a:ext cx="5807136" cy="369332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EXÉCUTION DES POLITIQUES ET DU BUDGET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entagon 29">
            <a:hlinkClick r:id="rId3"/>
          </p:cNvPr>
          <p:cNvSpPr/>
          <p:nvPr/>
        </p:nvSpPr>
        <p:spPr>
          <a:xfrm>
            <a:off x="-5500" y="3996704"/>
            <a:ext cx="6948264" cy="360040"/>
          </a:xfrm>
          <a:prstGeom prst="homePlate">
            <a:avLst/>
          </a:prstGeom>
          <a:solidFill>
            <a:srgbClr val="3F85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1" name="TextBox 30">
            <a:hlinkClick r:id="rId3"/>
          </p:cNvPr>
          <p:cNvSpPr txBox="1"/>
          <p:nvPr/>
        </p:nvSpPr>
        <p:spPr>
          <a:xfrm>
            <a:off x="781088" y="3985035"/>
            <a:ext cx="403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GARDIENNE DES TRAITÉS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-17032" y="4644776"/>
            <a:ext cx="7613367" cy="360040"/>
          </a:xfrm>
          <a:prstGeom prst="homePlate">
            <a:avLst/>
          </a:prstGeom>
          <a:solidFill>
            <a:srgbClr val="FDDF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33" name="TextBox 32"/>
          <p:cNvSpPr txBox="1"/>
          <p:nvPr/>
        </p:nvSpPr>
        <p:spPr>
          <a:xfrm>
            <a:off x="781088" y="4643844"/>
            <a:ext cx="38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DIMENSION INTERNATIONALE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65157" y="1432301"/>
            <a:ext cx="434926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2400" b="0" dirty="0">
                <a:solidFill>
                  <a:srgbClr val="002060"/>
                </a:solidFill>
                <a:latin typeface="Arial" panose="020B0604020202020204" pitchFamily="34" charset="0"/>
              </a:rPr>
              <a:t>Phase initiale</a:t>
            </a:r>
            <a:r>
              <a:rPr lang="fr-FR" sz="1800" b="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- Nouvelles plaintes enregistrées: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295 </a:t>
            </a:r>
            <a:endParaRPr lang="fr-FR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18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Affaires </a:t>
            </a:r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ouvertes par la </a:t>
            </a:r>
            <a:endParaRPr lang="fr-FR" sz="1800" b="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r>
              <a:rPr lang="fr-FR" sz="1800" b="0" dirty="0" smtClean="0">
                <a:solidFill>
                  <a:srgbClr val="002060"/>
                </a:solidFill>
                <a:latin typeface="Arial" panose="020B0604020202020204" pitchFamily="34" charset="0"/>
              </a:rPr>
              <a:t>Commission </a:t>
            </a:r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de sa propre initiative: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578</a:t>
            </a:r>
            <a:r>
              <a:rPr lang="fr-FR" sz="1800" b="0" dirty="0" smtClean="0">
                <a:solidFill>
                  <a:srgbClr val="000000"/>
                </a:solidFill>
                <a:latin typeface="Verdana"/>
              </a:rPr>
              <a:t> </a:t>
            </a:r>
            <a:endParaRPr lang="fr-FR" sz="1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3968" y="278092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2400" b="0" dirty="0">
                <a:solidFill>
                  <a:srgbClr val="002060"/>
                </a:solidFill>
                <a:latin typeface="Arial" panose="020B0604020202020204" pitchFamily="34" charset="0"/>
              </a:rPr>
              <a:t>Un dialogue structuré </a:t>
            </a:r>
          </a:p>
          <a:p>
            <a:pPr algn="just"/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Nouveaux dossiers EU Pilot</a:t>
            </a:r>
            <a:r>
              <a:rPr lang="fr-FR" sz="2000" b="0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881</a:t>
            </a:r>
            <a:r>
              <a:rPr lang="fr-FR" sz="1800" b="0" dirty="0" smtClean="0">
                <a:solidFill>
                  <a:srgbClr val="000000"/>
                </a:solidFill>
                <a:latin typeface="Verdana"/>
              </a:rPr>
              <a:t> </a:t>
            </a:r>
            <a:endParaRPr lang="fr-FR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8269" y="4208315"/>
            <a:ext cx="5508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0" dirty="0">
                <a:solidFill>
                  <a:srgbClr val="002060"/>
                </a:solidFill>
                <a:latin typeface="Arial" panose="020B0604020202020204" pitchFamily="34" charset="0"/>
              </a:rPr>
              <a:t>Procédure précontentieuse: </a:t>
            </a:r>
          </a:p>
          <a:p>
            <a:pPr algn="just"/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- Non-conformité et/ou mauvaise application: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199 </a:t>
            </a:r>
            <a:endParaRPr lang="fr-FR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- Transposition tardive: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543</a:t>
            </a:r>
            <a:r>
              <a:rPr lang="fr-FR" sz="1800" b="0" smtClean="0">
                <a:solidFill>
                  <a:srgbClr val="000000"/>
                </a:solidFill>
                <a:latin typeface="Verdana"/>
              </a:rPr>
              <a:t> </a:t>
            </a:r>
            <a:endParaRPr lang="fr-FR" sz="1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b="0" smtClean="0">
                <a:solidFill>
                  <a:srgbClr val="000000"/>
                </a:solidFill>
                <a:latin typeface="Verdana"/>
              </a:rPr>
              <a:t>	</a:t>
            </a:r>
            <a:r>
              <a:rPr lang="fr-FR" sz="1800" b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Avis</a:t>
            </a:r>
            <a:r>
              <a:rPr lang="fr-FR" sz="1800" b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motivés: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248</a:t>
            </a:r>
            <a:r>
              <a:rPr lang="fr-FR" sz="1800" b="0" smtClean="0">
                <a:solidFill>
                  <a:srgbClr val="000000"/>
                </a:solidFill>
                <a:latin typeface="Verdana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15816" y="57332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0" dirty="0">
                <a:solidFill>
                  <a:srgbClr val="002060"/>
                </a:solidFill>
                <a:latin typeface="Arial" panose="020B0604020202020204" pitchFamily="34" charset="0"/>
              </a:rPr>
              <a:t>Saisines de la Cour </a:t>
            </a:r>
          </a:p>
          <a:p>
            <a:pPr algn="just"/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Arrêts rendus par la Cour: 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</a:rPr>
              <a:t>25</a:t>
            </a:r>
          </a:p>
          <a:p>
            <a:pPr algn="just"/>
            <a:r>
              <a:rPr lang="fr-FR" sz="1800" b="0" dirty="0">
                <a:solidFill>
                  <a:srgbClr val="002060"/>
                </a:solidFill>
                <a:latin typeface="Arial" panose="020B0604020202020204" pitchFamily="34" charset="0"/>
              </a:rPr>
              <a:t>(Art. 258 TFUE)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13072" y="836712"/>
            <a:ext cx="9468544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Gardienne des traités - procédure d’infraction (2015)  </a:t>
            </a:r>
            <a:endParaRPr lang="fr-FR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/>
          <a:stretch/>
        </p:blipFill>
        <p:spPr bwMode="auto">
          <a:xfrm>
            <a:off x="-51088" y="1417747"/>
            <a:ext cx="4926842" cy="544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425444" y="5259689"/>
            <a:ext cx="288032" cy="276414"/>
          </a:xfrm>
          <a:prstGeom prst="right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3" y="2204864"/>
            <a:ext cx="7793353" cy="37734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Gardienne des </a:t>
            </a:r>
            <a:r>
              <a:rPr lang="en-GB" sz="2600" kern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traités</a:t>
            </a:r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/ Les 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Etats-membres</a:t>
            </a:r>
            <a:endParaRPr lang="en-GB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361" y="1772816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Nombre de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procédures d’infraction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en 2015 dans les 28 pays de l’UE</a:t>
            </a:r>
            <a:endParaRPr lang="fr-FR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736" y="6026711"/>
            <a:ext cx="5326222" cy="769441"/>
            <a:chOff x="755576" y="6078747"/>
            <a:chExt cx="5326222" cy="769441"/>
          </a:xfrm>
        </p:grpSpPr>
        <p:sp>
          <p:nvSpPr>
            <p:cNvPr id="6" name="TextBox 5"/>
            <p:cNvSpPr txBox="1"/>
            <p:nvPr/>
          </p:nvSpPr>
          <p:spPr>
            <a:xfrm>
              <a:off x="900571" y="6078747"/>
              <a:ext cx="51812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200" b="0" i="1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Valeurs du haut : nombre total d’infractions</a:t>
              </a:r>
            </a:p>
            <a:p>
              <a:pPr>
                <a:lnSpc>
                  <a:spcPct val="150000"/>
                </a:lnSpc>
              </a:pPr>
              <a:r>
                <a:rPr lang="en-GB" sz="1600" b="0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Infractions pour mauvaise transposition et/ou mauvaise application </a:t>
              </a:r>
              <a:r>
                <a:rPr lang="en-GB" sz="1600" b="0" baseline="30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du droit de </a:t>
              </a:r>
              <a:r>
                <a:rPr lang="en-GB" sz="1600" b="0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l’UE</a:t>
              </a:r>
            </a:p>
            <a:p>
              <a:pPr>
                <a:lnSpc>
                  <a:spcPct val="150000"/>
                </a:lnSpc>
              </a:pPr>
              <a:r>
                <a:rPr lang="en-GB" sz="1600" b="0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Infractions pour transposition tardive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55576" y="6289348"/>
              <a:ext cx="146225" cy="170009"/>
            </a:xfrm>
            <a:prstGeom prst="ellipse">
              <a:avLst/>
            </a:prstGeom>
            <a:solidFill>
              <a:srgbClr val="3F85C1"/>
            </a:solidFill>
            <a:ln>
              <a:solidFill>
                <a:srgbClr val="3F85C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755576" y="6569908"/>
              <a:ext cx="146225" cy="154918"/>
            </a:xfrm>
            <a:prstGeom prst="ellipse">
              <a:avLst/>
            </a:prstGeom>
            <a:solidFill>
              <a:srgbClr val="12436F"/>
            </a:solidFill>
            <a:ln>
              <a:solidFill>
                <a:srgbClr val="1243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79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72754" y="2563279"/>
            <a:ext cx="20185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Aides d’État illégales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Gardienne des traités - entreprises</a:t>
            </a:r>
          </a:p>
          <a:p>
            <a:endParaRPr lang="fr-FR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5829" r="17524" b="4589"/>
          <a:stretch/>
        </p:blipFill>
        <p:spPr>
          <a:xfrm>
            <a:off x="483618" y="3172463"/>
            <a:ext cx="2216219" cy="1524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29" y="2793014"/>
            <a:ext cx="2801118" cy="2282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390" y="3966097"/>
            <a:ext cx="27061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Procédure antitrust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6637" y="432032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(avril 2016)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6104" y="637476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(août 2016)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7171" y="5976261"/>
            <a:ext cx="20185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Aides d’État illégales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91746" y="292494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(octobre 2015)</a:t>
            </a:r>
          </a:p>
        </p:txBody>
      </p:sp>
      <p:pic>
        <p:nvPicPr>
          <p:cNvPr id="1034" name="Picture 10" descr="Image result for car 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58" y="1305000"/>
            <a:ext cx="1577979" cy="13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3681" y="1744218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</a:rPr>
              <a:t>Fiat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6148" y="3424358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Verdana"/>
              </a:rPr>
              <a:t>Google</a:t>
            </a:r>
          </a:p>
        </p:txBody>
      </p:sp>
      <p:pic>
        <p:nvPicPr>
          <p:cNvPr id="6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387" y="4741113"/>
            <a:ext cx="1377356" cy="1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265909" y="4838493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  <a:latin typeface="Arial" panose="020B0604020202020204" pitchFamily="34" charset="0"/>
              </a:rPr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27525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Les 4 rôles de la Commission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2772568"/>
            <a:ext cx="5940152" cy="360040"/>
          </a:xfrm>
          <a:prstGeom prst="homePlate">
            <a:avLst/>
          </a:prstGeom>
          <a:solidFill>
            <a:srgbClr val="F7A4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781088" y="2754173"/>
            <a:ext cx="378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DROIT D’INITIATIVE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-1" y="3348632"/>
            <a:ext cx="6516217" cy="360040"/>
          </a:xfrm>
          <a:prstGeom prst="homePlate">
            <a:avLst/>
          </a:prstGeom>
          <a:solidFill>
            <a:srgbClr val="6DB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781088" y="3348632"/>
            <a:ext cx="5807136" cy="369332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EXÉCUTION DES POLITIQUES ET DU BUDGET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-5500" y="3996704"/>
            <a:ext cx="6948264" cy="360040"/>
          </a:xfrm>
          <a:prstGeom prst="homePlate">
            <a:avLst/>
          </a:prstGeom>
          <a:solidFill>
            <a:srgbClr val="3F85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23" name="TextBox 22"/>
          <p:cNvSpPr txBox="1"/>
          <p:nvPr/>
        </p:nvSpPr>
        <p:spPr>
          <a:xfrm>
            <a:off x="781088" y="3985035"/>
            <a:ext cx="403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GARDIENNE DES TRAITÉS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entagon 23">
            <a:hlinkClick r:id="rId3"/>
          </p:cNvPr>
          <p:cNvSpPr/>
          <p:nvPr/>
        </p:nvSpPr>
        <p:spPr>
          <a:xfrm>
            <a:off x="-17032" y="4644776"/>
            <a:ext cx="7613367" cy="360040"/>
          </a:xfrm>
          <a:prstGeom prst="homePlate">
            <a:avLst/>
          </a:prstGeom>
          <a:solidFill>
            <a:srgbClr val="CE0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25" name="TextBox 24">
            <a:hlinkClick r:id="rId4"/>
          </p:cNvPr>
          <p:cNvSpPr txBox="1"/>
          <p:nvPr/>
        </p:nvSpPr>
        <p:spPr>
          <a:xfrm>
            <a:off x="781088" y="4643844"/>
            <a:ext cx="38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DIMENSION INTERNATIONALE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roatia eu membersh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1" t="6765" r="28101" b="-3590"/>
          <a:stretch/>
        </p:blipFill>
        <p:spPr bwMode="auto">
          <a:xfrm>
            <a:off x="4644008" y="2187009"/>
            <a:ext cx="2143573" cy="26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Représentation de l'UE dans le monde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3" t="6936" r="31540" b="14911"/>
          <a:stretch/>
        </p:blipFill>
        <p:spPr>
          <a:xfrm>
            <a:off x="2367584" y="2187009"/>
            <a:ext cx="2112588" cy="2341363"/>
          </a:xfrm>
          <a:prstGeom prst="rect">
            <a:avLst/>
          </a:prstGeom>
        </p:spPr>
      </p:pic>
      <p:pic>
        <p:nvPicPr>
          <p:cNvPr id="2050" name="Picture 2" descr="Greeting between Donald Tusk, Justin Trudeau and Jean-Claude Juncker (from left to right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b="-4396"/>
          <a:stretch/>
        </p:blipFill>
        <p:spPr bwMode="auto">
          <a:xfrm>
            <a:off x="35645" y="2187010"/>
            <a:ext cx="2151270" cy="322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9" t="11949" r="8792"/>
          <a:stretch/>
        </p:blipFill>
        <p:spPr>
          <a:xfrm>
            <a:off x="6949253" y="2187009"/>
            <a:ext cx="2134751" cy="2364999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 rot="10800000">
            <a:off x="35644" y="4525317"/>
            <a:ext cx="2151270" cy="1085251"/>
          </a:xfrm>
          <a:prstGeom prst="wedgeRectCallout">
            <a:avLst/>
          </a:prstGeom>
          <a:solidFill>
            <a:srgbClr val="CE0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453" y="476506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Accords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 internationaux</a:t>
            </a:r>
          </a:p>
        </p:txBody>
      </p:sp>
      <p:sp>
        <p:nvSpPr>
          <p:cNvPr id="13" name="Rectangular Callout 12"/>
          <p:cNvSpPr/>
          <p:nvPr/>
        </p:nvSpPr>
        <p:spPr>
          <a:xfrm rot="10800000">
            <a:off x="6949252" y="4528371"/>
            <a:ext cx="2142167" cy="1082197"/>
          </a:xfrm>
          <a:prstGeom prst="wedgeRectCallout">
            <a:avLst/>
          </a:prstGeom>
          <a:solidFill>
            <a:srgbClr val="CE0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9693" y="4626565"/>
            <a:ext cx="230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Politique étrangère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et de sécurité commune </a:t>
            </a:r>
          </a:p>
        </p:txBody>
      </p:sp>
      <p:sp>
        <p:nvSpPr>
          <p:cNvPr id="14" name="Rectangular Callout 13"/>
          <p:cNvSpPr/>
          <p:nvPr/>
        </p:nvSpPr>
        <p:spPr>
          <a:xfrm rot="10800000">
            <a:off x="4644010" y="4518178"/>
            <a:ext cx="2143572" cy="1092390"/>
          </a:xfrm>
          <a:prstGeom prst="wedgeRectCallout">
            <a:avLst/>
          </a:prstGeom>
          <a:solidFill>
            <a:srgbClr val="CE0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2191" y="4461839"/>
            <a:ext cx="1967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Politique de 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voisinage et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négociations 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d’élargissement</a:t>
            </a:r>
          </a:p>
        </p:txBody>
      </p:sp>
      <p:sp>
        <p:nvSpPr>
          <p:cNvPr id="15" name="Rectangular Callout 14"/>
          <p:cNvSpPr/>
          <p:nvPr/>
        </p:nvSpPr>
        <p:spPr>
          <a:xfrm rot="10800000">
            <a:off x="2367584" y="4525316"/>
            <a:ext cx="2112586" cy="1085252"/>
          </a:xfrm>
          <a:prstGeom prst="wedgeRectCallout">
            <a:avLst/>
          </a:prstGeom>
          <a:solidFill>
            <a:srgbClr val="CE0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7076" y="4600339"/>
            <a:ext cx="220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Coopération au 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  <a:r>
              <a:rPr lang="fr-FR" sz="1800" dirty="0" smtClean="0">
                <a:solidFill>
                  <a:srgbClr val="FFFFFF"/>
                </a:solidFill>
                <a:latin typeface="Arial" panose="020B0604020202020204" pitchFamily="34" charset="0"/>
              </a:rPr>
              <a:t>éveloppement </a:t>
            </a:r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et </a:t>
            </a:r>
          </a:p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aide humanitaire</a:t>
            </a:r>
          </a:p>
        </p:txBody>
      </p:sp>
    </p:spTree>
    <p:extLst>
      <p:ext uri="{BB962C8B-B14F-4D97-AF65-F5344CB8AC3E}">
        <p14:creationId xmlns:p14="http://schemas.microsoft.com/office/powerpoint/2010/main" val="5226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b="11302"/>
          <a:stretch/>
        </p:blipFill>
        <p:spPr>
          <a:xfrm>
            <a:off x="-1" y="1556792"/>
            <a:ext cx="9144001" cy="5306275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Que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conn</a:t>
            </a:r>
            <a:r>
              <a:rPr lang="fr-BE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aissez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vous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de la Commission?</a:t>
            </a:r>
            <a:endParaRPr lang="fr-FR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1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9" y="2048787"/>
            <a:ext cx="8915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réussites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passé…</a:t>
            </a:r>
            <a:endParaRPr lang="en-GB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39" y="1799269"/>
            <a:ext cx="17662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en-GB" sz="1800" b="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Traité</a:t>
            </a:r>
            <a:r>
              <a:rPr lang="en-GB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Rome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9289" y="4930941"/>
            <a:ext cx="1455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</a:p>
          <a:p>
            <a:pPr algn="r"/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5896" y="2050750"/>
            <a:ext cx="22150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</a:p>
          <a:p>
            <a:r>
              <a:rPr lang="en-GB" sz="1800" b="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Traité</a:t>
            </a:r>
            <a:r>
              <a:rPr lang="en-GB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Maastricht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0990" y="2543499"/>
            <a:ext cx="12234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</a:p>
          <a:p>
            <a:r>
              <a:rPr lang="en-GB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Schengen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9696" y="4943491"/>
            <a:ext cx="13949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</a:p>
          <a:p>
            <a:pPr algn="r"/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Marché</a:t>
            </a:r>
          </a:p>
          <a:p>
            <a:pPr algn="r"/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/>
          <a:stretch/>
        </p:blipFill>
        <p:spPr bwMode="auto">
          <a:xfrm>
            <a:off x="7406457" y="2252021"/>
            <a:ext cx="162768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72200" y="1820225"/>
            <a:ext cx="188064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  <a:p>
            <a:r>
              <a:rPr lang="de-DE" sz="2000" b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Èlargissement</a:t>
            </a:r>
            <a:r>
              <a:rPr lang="de-DE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de-DE" sz="2000" b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l'est</a:t>
            </a:r>
            <a:endParaRPr lang="en-GB" sz="20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7187" y="4943491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</a:p>
          <a:p>
            <a:pPr algn="r"/>
            <a:r>
              <a:rPr lang="en-GB" sz="2000" b="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L'euro</a:t>
            </a:r>
            <a:endParaRPr lang="en-GB" sz="20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8420" y="4896162"/>
            <a:ext cx="16962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3F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 algn="r"/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prix Nobel</a:t>
            </a:r>
            <a:b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paix</a:t>
            </a:r>
            <a:endParaRPr lang="en-GB" sz="20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...aux défis d’aujourd’hui</a:t>
            </a:r>
          </a:p>
        </p:txBody>
      </p:sp>
      <p:pic>
        <p:nvPicPr>
          <p:cNvPr id="2050" name="Picture 2" descr="https://ec.europa.eu/commission/sites/beta-political/files/styles/teaser_image_breakpoints_theme_europa_mobile_2x/public/migration_small.jpg?itok=DEIkzLB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4" r="5287"/>
          <a:stretch/>
        </p:blipFill>
        <p:spPr bwMode="auto">
          <a:xfrm>
            <a:off x="365372" y="2245661"/>
            <a:ext cx="2480749" cy="293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5372" y="4873994"/>
            <a:ext cx="2480749" cy="787254"/>
          </a:xfrm>
          <a:prstGeom prst="rect">
            <a:avLst/>
          </a:prstGeom>
          <a:solidFill>
            <a:srgbClr val="BCD5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12436F"/>
                </a:solidFill>
                <a:latin typeface="Arial" panose="020B0604020202020204" pitchFamily="34" charset="0"/>
              </a:rPr>
              <a:t>Crise migratoire</a:t>
            </a:r>
          </a:p>
        </p:txBody>
      </p:sp>
      <p:pic>
        <p:nvPicPr>
          <p:cNvPr id="2" name="Picture 2" descr="Candles, a bottle of wine, flowers and a replica of the Eiffel Tower in front of the Petit Cambodge restaurant, a site of the terrorists attacks &lt;br&gt;&#10;© AP - Redistribution of the image by third parties not authoris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6" t="619" r="19582" b="24496"/>
          <a:stretch/>
        </p:blipFill>
        <p:spPr bwMode="auto">
          <a:xfrm>
            <a:off x="6297609" y="2245661"/>
            <a:ext cx="2481921" cy="29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97609" y="4873993"/>
            <a:ext cx="2489111" cy="787255"/>
          </a:xfrm>
          <a:prstGeom prst="rect">
            <a:avLst/>
          </a:prstGeom>
          <a:solidFill>
            <a:srgbClr val="BCD5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12436F"/>
                </a:solidFill>
                <a:latin typeface="Arial" panose="020B0604020202020204" pitchFamily="34" charset="0"/>
              </a:rPr>
              <a:t>Terrorisme</a:t>
            </a:r>
          </a:p>
        </p:txBody>
      </p:sp>
      <p:pic>
        <p:nvPicPr>
          <p:cNvPr id="1026" name="Picture 2" descr="Begging in the stre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r="36085"/>
          <a:stretch/>
        </p:blipFill>
        <p:spPr bwMode="auto">
          <a:xfrm>
            <a:off x="3347862" y="2245661"/>
            <a:ext cx="2493573" cy="293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47862" y="4873994"/>
            <a:ext cx="2493573" cy="1219302"/>
          </a:xfrm>
          <a:prstGeom prst="rect">
            <a:avLst/>
          </a:prstGeom>
          <a:solidFill>
            <a:srgbClr val="BCD5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12436F"/>
                </a:solidFill>
                <a:latin typeface="Arial" panose="020B0604020202020204" pitchFamily="34" charset="0"/>
              </a:rPr>
              <a:t>Inégalités économiques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12436F"/>
                </a:solidFill>
                <a:latin typeface="Arial" panose="020B0604020202020204" pitchFamily="34" charset="0"/>
              </a:rPr>
              <a:t>et sociales</a:t>
            </a:r>
          </a:p>
        </p:txBody>
      </p:sp>
    </p:spTree>
    <p:extLst>
      <p:ext uri="{BB962C8B-B14F-4D97-AF65-F5344CB8AC3E}">
        <p14:creationId xmlns:p14="http://schemas.microsoft.com/office/powerpoint/2010/main" val="11706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La Commission Juncker (2014-2019)</a:t>
            </a:r>
            <a:endParaRPr lang="fr-FR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Riedchr\AppData\Local\Local Documents - no backup\Pictures\Official Commissioners family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3881"/>
            <a:ext cx="9144000" cy="41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11395" r="23348"/>
          <a:stretch/>
        </p:blipFill>
        <p:spPr>
          <a:xfrm>
            <a:off x="460375" y="2129538"/>
            <a:ext cx="1056550" cy="142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96" y="3040054"/>
            <a:ext cx="817460" cy="81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 bwMode="auto">
          <a:xfrm>
            <a:off x="5652120" y="3718347"/>
            <a:ext cx="715020" cy="57574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Verdana" pitchFamily="34" charset="0"/>
            </a:endParaRPr>
          </a:p>
        </p:txBody>
      </p:sp>
      <p:pic>
        <p:nvPicPr>
          <p:cNvPr id="1030" name="Picture 6" descr="Guy VERHOFSTAD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r="7952" b="11748"/>
          <a:stretch/>
        </p:blipFill>
        <p:spPr bwMode="auto">
          <a:xfrm>
            <a:off x="3979526" y="2111593"/>
            <a:ext cx="1024322" cy="138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tin SCHUL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1496"/>
          <a:stretch/>
        </p:blipFill>
        <p:spPr bwMode="auto">
          <a:xfrm>
            <a:off x="2171622" y="2106981"/>
            <a:ext cx="1046787" cy="140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y of European Socialis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41862"/>
            <a:ext cx="720080" cy="90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LDE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33" y="3187592"/>
            <a:ext cx="958235" cy="81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ka KEL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2" y="4121696"/>
            <a:ext cx="1058320" cy="133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Bildergebnis für European Green Pa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42" name="Picture 18" descr="José BOV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22" y="4121696"/>
            <a:ext cx="1046787" cy="132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monicafrassoni.it/wp-content/uploads/2012/11/337516_335080106505084_304049527_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18" y="4956576"/>
            <a:ext cx="826126" cy="82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Bildergebnis für tsipr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5" name="Picture 6" descr="https://upload.wikimedia.org/wikipedia/commons/4/46/Alexis_Tsipras_2015_%28cropped%2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r="3871" b="18851"/>
          <a:stretch/>
        </p:blipFill>
        <p:spPr bwMode="auto">
          <a:xfrm>
            <a:off x="3979526" y="4080453"/>
            <a:ext cx="1027450" cy="136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of the European Lef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20" y="5097377"/>
            <a:ext cx="953703" cy="84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Élections 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européennes de 2014</a:t>
            </a:r>
            <a:endParaRPr lang="en-GB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952743"/>
            <a:ext cx="881325" cy="126293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94" y="1725142"/>
            <a:ext cx="2530931" cy="197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4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Élections européennes de 2014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09093" y="2204454"/>
            <a:ext cx="8683387" cy="3384786"/>
            <a:chOff x="145666" y="1962188"/>
            <a:chExt cx="8683387" cy="33847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442" y="2420888"/>
              <a:ext cx="5785116" cy="29260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22385" y="4885309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751</a:t>
              </a: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 flipH="1">
              <a:off x="1418590" y="5019850"/>
              <a:ext cx="260853" cy="395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145666" y="4892385"/>
              <a:ext cx="1316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52      GUE/NGL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1678931" y="3536382"/>
              <a:ext cx="521703" cy="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55576" y="3397882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191     S&amp;D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H="1">
              <a:off x="2699792" y="2708920"/>
              <a:ext cx="521703" cy="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184232" y="2570420"/>
              <a:ext cx="1442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50     Verts/ALE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96072" y="2034086"/>
              <a:ext cx="1026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67      ADLE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463603" y="2193831"/>
              <a:ext cx="521703" cy="227057"/>
              <a:chOff x="3463603" y="2193831"/>
              <a:chExt cx="521703" cy="227057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3463603" y="2193831"/>
                <a:ext cx="521703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985306" y="2193831"/>
                <a:ext cx="0" cy="227057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 flipH="1">
              <a:off x="5364088" y="2232702"/>
              <a:ext cx="578310" cy="227057"/>
              <a:chOff x="3463603" y="2193831"/>
              <a:chExt cx="521703" cy="227057"/>
            </a:xfrm>
          </p:grpSpPr>
          <p:cxnSp>
            <p:nvCxnSpPr>
              <p:cNvPr id="27" name="Straight Connector 26"/>
              <p:cNvCxnSpPr/>
              <p:nvPr/>
            </p:nvCxnSpPr>
            <p:spPr bwMode="auto">
              <a:xfrm flipH="1">
                <a:off x="3463603" y="2193831"/>
                <a:ext cx="521703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3985306" y="2193831"/>
                <a:ext cx="0" cy="227057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" name="TextBox 28"/>
            <p:cNvSpPr txBox="1"/>
            <p:nvPr/>
          </p:nvSpPr>
          <p:spPr>
            <a:xfrm>
              <a:off x="5942398" y="2094202"/>
              <a:ext cx="1004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PPE      221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H="1">
              <a:off x="7020272" y="3674881"/>
              <a:ext cx="521703" cy="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7524328" y="3512041"/>
              <a:ext cx="89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CRE     70</a:t>
              </a: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 flipH="1">
              <a:off x="7308656" y="4365104"/>
              <a:ext cx="521703" cy="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7839680" y="4226604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ELDD     48</a:t>
              </a: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H="1">
              <a:off x="7464559" y="5023808"/>
              <a:ext cx="314005" cy="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7689830" y="4881350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NI     52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943" y="1962188"/>
              <a:ext cx="134437" cy="33451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112" y="2485371"/>
              <a:ext cx="134437" cy="3345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050" y="3442747"/>
              <a:ext cx="134437" cy="3345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47" y="4841879"/>
              <a:ext cx="134437" cy="33451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964" y="2036682"/>
              <a:ext cx="134437" cy="33451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424" y="4169084"/>
              <a:ext cx="134437" cy="3345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050" y="4852589"/>
              <a:ext cx="134437" cy="3345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235" y="3325926"/>
              <a:ext cx="134436" cy="334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53" y="2211909"/>
            <a:ext cx="1924824" cy="150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Comment le 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président </a:t>
            </a:r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Juncker a été élu</a:t>
            </a:r>
          </a:p>
        </p:txBody>
      </p:sp>
      <p:sp>
        <p:nvSpPr>
          <p:cNvPr id="7" name="Oval 6"/>
          <p:cNvSpPr/>
          <p:nvPr/>
        </p:nvSpPr>
        <p:spPr>
          <a:xfrm>
            <a:off x="2051720" y="1717080"/>
            <a:ext cx="646046" cy="646046"/>
          </a:xfrm>
          <a:prstGeom prst="ellipse">
            <a:avLst/>
          </a:prstGeom>
          <a:solidFill>
            <a:schemeClr val="bg1"/>
          </a:solidFill>
          <a:ln w="57150">
            <a:solidFill>
              <a:srgbClr val="3F85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3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</a:t>
            </a:r>
            <a:endParaRPr lang="fr-FR" sz="3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29079" y="1700808"/>
            <a:ext cx="646046" cy="646046"/>
          </a:xfrm>
          <a:prstGeom prst="ellipse">
            <a:avLst/>
          </a:prstGeom>
          <a:solidFill>
            <a:schemeClr val="bg1"/>
          </a:solidFill>
          <a:ln w="57150">
            <a:solidFill>
              <a:srgbClr val="3F85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3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</a:t>
            </a:r>
            <a:endParaRPr lang="fr-FR" sz="3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92685" y="3715618"/>
            <a:ext cx="1021385" cy="587830"/>
            <a:chOff x="3189025" y="4171943"/>
            <a:chExt cx="862349" cy="4963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4171944"/>
              <a:ext cx="199454" cy="4963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342" y="4171943"/>
              <a:ext cx="199454" cy="49629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4171943"/>
              <a:ext cx="199454" cy="4962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025" y="4171944"/>
              <a:ext cx="199453" cy="496300"/>
            </a:xfrm>
            <a:prstGeom prst="rect">
              <a:avLst/>
            </a:prstGeom>
          </p:spPr>
        </p:pic>
      </p:grpSp>
      <p:sp>
        <p:nvSpPr>
          <p:cNvPr id="33" name="Isosceles Triangle 32"/>
          <p:cNvSpPr/>
          <p:nvPr/>
        </p:nvSpPr>
        <p:spPr>
          <a:xfrm rot="10800000">
            <a:off x="2609302" y="4528738"/>
            <a:ext cx="248901" cy="16593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21" y="3508557"/>
            <a:ext cx="690122" cy="988938"/>
          </a:xfrm>
          <a:prstGeom prst="rect">
            <a:avLst/>
          </a:prstGeom>
        </p:spPr>
      </p:pic>
      <p:sp>
        <p:nvSpPr>
          <p:cNvPr id="36" name="Isosceles Triangle 35"/>
          <p:cNvSpPr/>
          <p:nvPr/>
        </p:nvSpPr>
        <p:spPr>
          <a:xfrm rot="10800000">
            <a:off x="6793882" y="4620458"/>
            <a:ext cx="248901" cy="16593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37" name="Isosceles Triangle 36"/>
          <p:cNvSpPr/>
          <p:nvPr/>
        </p:nvSpPr>
        <p:spPr>
          <a:xfrm rot="10800000">
            <a:off x="2609302" y="3299203"/>
            <a:ext cx="248901" cy="16593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0" y="4620458"/>
            <a:ext cx="434544" cy="43274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0" y="4603700"/>
            <a:ext cx="426080" cy="43643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5829" r="17524" b="4589"/>
          <a:stretch/>
        </p:blipFill>
        <p:spPr>
          <a:xfrm>
            <a:off x="2575636" y="4890626"/>
            <a:ext cx="988251" cy="679604"/>
          </a:xfrm>
          <a:prstGeom prst="rect">
            <a:avLst/>
          </a:prstGeom>
        </p:spPr>
      </p:pic>
      <p:sp>
        <p:nvSpPr>
          <p:cNvPr id="55" name="Rectangle 54">
            <a:hlinkClick r:id="rId12"/>
          </p:cNvPr>
          <p:cNvSpPr/>
          <p:nvPr/>
        </p:nvSpPr>
        <p:spPr bwMode="auto">
          <a:xfrm>
            <a:off x="1761645" y="2690998"/>
            <a:ext cx="2166923" cy="5954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Chefs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d'État </a:t>
            </a:r>
            <a:r>
              <a:rPr dirty="0"/>
              <a:t/>
            </a:r>
            <a:br>
              <a:rPr dirty="0"/>
            </a:b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et de gouvernement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26331" y="2492896"/>
            <a:ext cx="897236" cy="733472"/>
          </a:xfrm>
          <a:prstGeom prst="rect">
            <a:avLst/>
          </a:prstGeom>
        </p:spPr>
      </p:pic>
      <p:pic>
        <p:nvPicPr>
          <p:cNvPr id="58" name="Picture 2" descr="http://ec.europa.eu/avservices/images/prior_img/banner_10%20prior_e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33" y="3793349"/>
            <a:ext cx="1310274" cy="7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4572000" y="1717080"/>
            <a:ext cx="0" cy="417939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93" y="4874488"/>
            <a:ext cx="266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5" y="5182039"/>
            <a:ext cx="266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10" y="3868845"/>
            <a:ext cx="266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H:\My Documents\PPP\Logos\jpg-hr\fr\logo_ce-fr-rvb-h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4" y="5204951"/>
            <a:ext cx="875368" cy="6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2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7984" y="692696"/>
            <a:ext cx="47160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i="1" dirty="0">
                <a:solidFill>
                  <a:schemeClr val="bg1"/>
                </a:solidFill>
                <a:latin typeface="Arial" panose="020B0604020202020204" pitchFamily="34" charset="0"/>
              </a:rPr>
              <a:t>«Ma priorité en tant que </a:t>
            </a:r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président </a:t>
            </a:r>
            <a:r>
              <a:rPr lang="en-GB" sz="3000" i="1" dirty="0">
                <a:solidFill>
                  <a:schemeClr val="bg1"/>
                </a:solidFill>
                <a:latin typeface="Arial" panose="020B0604020202020204" pitchFamily="34" charset="0"/>
              </a:rPr>
              <a:t>de la Commission sera de renforcer la compétitivité de l’Europe</a:t>
            </a:r>
          </a:p>
          <a:p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et de stimuler les investissements au service de la création d’emplois.»</a:t>
            </a:r>
          </a:p>
          <a:p>
            <a:endParaRPr lang="fr-FR" sz="3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Jean-Claude Juncker</a:t>
            </a:r>
            <a:endParaRPr lang="fr-F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Strasbourg,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le 15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juillet 2014 </a:t>
            </a: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1725" y="6149393"/>
            <a:ext cx="2133713" cy="58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62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Les 10 priorités</a:t>
            </a:r>
            <a:endParaRPr lang="fr-FR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2" y="1661916"/>
            <a:ext cx="7297586" cy="43954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5696" y="17008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Emploi,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croissance, </a:t>
            </a:r>
            <a:endParaRPr lang="fr-F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investissements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5696" y="2564904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Marché unique </a:t>
            </a:r>
            <a:endParaRPr lang="fr-F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numérique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53647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Union de l’énergie</a:t>
            </a:r>
          </a:p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et climat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5696" y="459798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Marché intérieur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35696" y="5382481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Union économique </a:t>
            </a:r>
            <a:endParaRPr lang="fr-F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et monétaire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2160" y="183553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Commerce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2160" y="256490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Justice et </a:t>
            </a:r>
            <a:endParaRPr lang="fr-F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droits fondamentaux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12160" y="367497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Migrations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12160" y="4437112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L’UE, un acteur </a:t>
            </a:r>
            <a:endParaRPr lang="fr-F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mondial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160" y="5382481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</a:rPr>
              <a:t>Changement </a:t>
            </a:r>
            <a:endParaRPr lang="fr-F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démocratique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997469" y="1663934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997469" y="2491156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997469" y="3476239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28" name="Rectangle 27">
            <a:hlinkClick r:id="rId7" action="ppaction://hlinksldjump"/>
          </p:cNvPr>
          <p:cNvSpPr/>
          <p:nvPr/>
        </p:nvSpPr>
        <p:spPr>
          <a:xfrm>
            <a:off x="980701" y="4414979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29" name="Rectangle 28">
            <a:hlinkClick r:id="rId8" action="ppaction://hlinksldjump"/>
          </p:cNvPr>
          <p:cNvSpPr/>
          <p:nvPr/>
        </p:nvSpPr>
        <p:spPr>
          <a:xfrm>
            <a:off x="978712" y="5337282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0" name="Rectangle 29">
            <a:hlinkClick r:id="rId9" action="ppaction://hlinksldjump"/>
          </p:cNvPr>
          <p:cNvSpPr/>
          <p:nvPr/>
        </p:nvSpPr>
        <p:spPr>
          <a:xfrm>
            <a:off x="5205935" y="1660158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1" name="Rectangle 30">
            <a:hlinkClick r:id="rId10" action="ppaction://hlinksldjump"/>
          </p:cNvPr>
          <p:cNvSpPr/>
          <p:nvPr/>
        </p:nvSpPr>
        <p:spPr>
          <a:xfrm>
            <a:off x="5195294" y="2565301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2" name="Rectangle 31">
            <a:hlinkClick r:id="rId11" action="ppaction://hlinksldjump"/>
          </p:cNvPr>
          <p:cNvSpPr/>
          <p:nvPr/>
        </p:nvSpPr>
        <p:spPr>
          <a:xfrm>
            <a:off x="5210142" y="3475461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3" name="Rectangle 32">
            <a:hlinkClick r:id="rId12" action="ppaction://hlinksldjump"/>
          </p:cNvPr>
          <p:cNvSpPr/>
          <p:nvPr/>
        </p:nvSpPr>
        <p:spPr>
          <a:xfrm>
            <a:off x="5225204" y="4422611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4" name="Rectangle 33">
            <a:hlinkClick r:id="rId13" action="ppaction://hlinksldjump"/>
          </p:cNvPr>
          <p:cNvSpPr/>
          <p:nvPr/>
        </p:nvSpPr>
        <p:spPr>
          <a:xfrm>
            <a:off x="5195294" y="5337281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  <p:sp>
        <p:nvSpPr>
          <p:cNvPr id="35" name="Rectangle 34">
            <a:hlinkClick r:id="rId14" action="ppaction://hlinksldjump"/>
          </p:cNvPr>
          <p:cNvSpPr/>
          <p:nvPr/>
        </p:nvSpPr>
        <p:spPr>
          <a:xfrm>
            <a:off x="6072408" y="6137921"/>
            <a:ext cx="3049114" cy="720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 dirty="0"/>
          </a:p>
        </p:txBody>
      </p:sp>
    </p:spTree>
    <p:extLst>
      <p:ext uri="{BB962C8B-B14F-4D97-AF65-F5344CB8AC3E}">
        <p14:creationId xmlns:p14="http://schemas.microsoft.com/office/powerpoint/2010/main" val="12934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82180" y="1398524"/>
            <a:ext cx="5779642" cy="629703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fr-FR" sz="26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EMPLOI, CROISSANCE, INVESTISSEMENTS</a:t>
            </a:r>
            <a:endParaRPr lang="fr-FR" sz="26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013" y="6149393"/>
            <a:ext cx="2243137" cy="58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8000" y="4869160"/>
            <a:ext cx="3780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A3A81"/>
                </a:solidFill>
                <a:latin typeface="Arial" panose="020B0604020202020204" pitchFamily="34" charset="0"/>
              </a:rPr>
              <a:t>LE PLAN D’INVESTISSEMENT </a:t>
            </a:r>
          </a:p>
          <a:p>
            <a:r>
              <a:rPr lang="fr-FR" sz="2800" dirty="0">
                <a:solidFill>
                  <a:srgbClr val="1A3A81"/>
                </a:solidFill>
                <a:latin typeface="Arial" panose="020B0604020202020204" pitchFamily="34" charset="0"/>
              </a:rPr>
              <a:t>POUR L’EUROPE</a:t>
            </a:r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7012" y="614939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90" y="990600"/>
            <a:ext cx="3856422" cy="25790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6" y="1753501"/>
            <a:ext cx="8007112" cy="3563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964414"/>
            <a:ext cx="2193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808080"/>
                </a:solidFill>
                <a:latin typeface="Arial" panose="020B0604020202020204" pitchFamily="34" charset="0"/>
              </a:rPr>
              <a:t>225 </a:t>
            </a:r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milliards d’EUR</a:t>
            </a:r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 d’investissements nouveaux </a:t>
            </a:r>
            <a:endParaRPr lang="fr-FR" sz="2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Le plan d’investissement est un succès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216" y="3964414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Plus de </a:t>
            </a:r>
            <a:endParaRPr lang="fr-FR" sz="2000" b="0" dirty="0" smtClean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3</a:t>
            </a:r>
            <a:r>
              <a:rPr lang="fr-FR" sz="2000" dirty="0" smtClean="0">
                <a:solidFill>
                  <a:srgbClr val="808080"/>
                </a:solidFill>
                <a:latin typeface="Arial" panose="020B0604020202020204" pitchFamily="34" charset="0"/>
              </a:rPr>
              <a:t>00 </a:t>
            </a:r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000</a:t>
            </a:r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 nouveaux</a:t>
            </a:r>
          </a:p>
          <a:p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emplois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8625" y="3964414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808080"/>
                </a:solidFill>
                <a:latin typeface="Arial" panose="020B0604020202020204" pitchFamily="34" charset="0"/>
              </a:rPr>
              <a:t>445 </a:t>
            </a:r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000 PME et entreprises de taille intermédiaire </a:t>
            </a:r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bénéficient d'un meilleur accès au financement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1260" y="3964413"/>
            <a:ext cx="2339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Plan d’investissement extérieur européen</a:t>
            </a:r>
            <a:endParaRPr lang="fr-FR" sz="2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77680"/>
            <a:ext cx="9144000" cy="1152128"/>
          </a:xfrm>
          <a:prstGeom prst="rect">
            <a:avLst/>
          </a:prstGeom>
          <a:solidFill>
            <a:srgbClr val="BCD5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6" name="Rectangle 5"/>
          <p:cNvSpPr/>
          <p:nvPr/>
        </p:nvSpPr>
        <p:spPr>
          <a:xfrm>
            <a:off x="0" y="3789040"/>
            <a:ext cx="9144000" cy="576064"/>
          </a:xfrm>
          <a:prstGeom prst="rect">
            <a:avLst/>
          </a:prstGeom>
          <a:solidFill>
            <a:srgbClr val="3F85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2D5EC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636912"/>
            <a:ext cx="9144000" cy="115212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4" name="Rectangle 3"/>
          <p:cNvSpPr/>
          <p:nvPr/>
        </p:nvSpPr>
        <p:spPr>
          <a:xfrm>
            <a:off x="0" y="2060848"/>
            <a:ext cx="9144000" cy="576064"/>
          </a:xfrm>
          <a:prstGeom prst="rect">
            <a:avLst/>
          </a:prstGeom>
          <a:solidFill>
            <a:srgbClr val="6DB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FBCD89"/>
              </a:solidFill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Contenu de la présentation...</a:t>
            </a:r>
            <a:endParaRPr lang="fr-FR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633788"/>
          </a:xfrm>
        </p:spPr>
        <p:txBody>
          <a:bodyPr/>
          <a:lstStyle/>
          <a:p>
            <a:pPr marL="0" indent="0">
              <a:buNone/>
            </a:pPr>
            <a:r>
              <a:rPr lang="en-GB" sz="2800" i="0" dirty="0" smtClean="0">
                <a:solidFill>
                  <a:schemeClr val="bg1"/>
                </a:solidFill>
                <a:latin typeface="Arial" panose="020B0604020202020204" pitchFamily="34" charset="0"/>
              </a:rPr>
              <a:t>La Commission européenne</a:t>
            </a:r>
          </a:p>
          <a:p>
            <a:pPr lvl="1">
              <a:lnSpc>
                <a:spcPct val="150000"/>
              </a:lnSpc>
            </a:pPr>
            <a:r>
              <a:rPr lang="en-GB" sz="2400" b="0" dirty="0" smtClean="0">
                <a:latin typeface="Arial" panose="020B0604020202020204" pitchFamily="34" charset="0"/>
              </a:rPr>
              <a:t>Son fonctionnement</a:t>
            </a:r>
          </a:p>
          <a:p>
            <a:pPr lvl="1">
              <a:lnSpc>
                <a:spcPct val="150000"/>
              </a:lnSpc>
            </a:pPr>
            <a:r>
              <a:rPr lang="en-GB" sz="2400" b="0" dirty="0" smtClean="0">
                <a:latin typeface="Arial" panose="020B0604020202020204" pitchFamily="34" charset="0"/>
              </a:rPr>
              <a:t>Ses 4 rôles principaux</a:t>
            </a:r>
          </a:p>
          <a:p>
            <a:pPr marL="0" indent="0">
              <a:buNone/>
            </a:pPr>
            <a:r>
              <a:rPr lang="en-GB" sz="2800" i="0" dirty="0" smtClean="0">
                <a:solidFill>
                  <a:schemeClr val="bg1"/>
                </a:solidFill>
                <a:latin typeface="Arial" panose="020B0604020202020204" pitchFamily="34" charset="0"/>
              </a:rPr>
              <a:t>La Commission Juncker</a:t>
            </a:r>
          </a:p>
          <a:p>
            <a:pPr lvl="1">
              <a:lnSpc>
                <a:spcPct val="150000"/>
              </a:lnSpc>
            </a:pPr>
            <a:r>
              <a:rPr lang="en-GB" sz="2400" b="0" dirty="0" smtClean="0">
                <a:latin typeface="Arial" panose="020B0604020202020204" pitchFamily="34" charset="0"/>
              </a:rPr>
              <a:t>Son processus électoral</a:t>
            </a:r>
          </a:p>
          <a:p>
            <a:pPr lvl="1">
              <a:lnSpc>
                <a:spcPct val="150000"/>
              </a:lnSpc>
            </a:pPr>
            <a:r>
              <a:rPr lang="en-GB" sz="2400" b="0" dirty="0" smtClean="0">
                <a:latin typeface="Arial" panose="020B0604020202020204" pitchFamily="34" charset="0"/>
              </a:rPr>
              <a:t>Ses 10 priorités</a:t>
            </a:r>
          </a:p>
        </p:txBody>
      </p:sp>
    </p:spTree>
    <p:extLst>
      <p:ext uri="{BB962C8B-B14F-4D97-AF65-F5344CB8AC3E}">
        <p14:creationId xmlns:p14="http://schemas.microsoft.com/office/powerpoint/2010/main" val="15708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82" y="2035571"/>
            <a:ext cx="4045246" cy="34698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62" y="2348879"/>
            <a:ext cx="3033406" cy="4383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860" y="91129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Fonds européen pour les investissements stratégiques - </a:t>
            </a:r>
          </a:p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Investissements par secteur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2925" y="1743270"/>
            <a:ext cx="177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Infrastructure sociale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8341" y="2382215"/>
            <a:ext cx="156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Petites entreprises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473" y="4955724"/>
            <a:ext cx="118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Énergie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5101" y="5325056"/>
            <a:ext cx="264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Recherche, développement </a:t>
            </a:r>
          </a:p>
          <a:p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et innovation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630301" y="31537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Numérique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911" y="2486023"/>
            <a:ext cx="140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Transports</a:t>
            </a:r>
            <a:endParaRPr lang="fr-FR" sz="1800" b="0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34882" y="1553169"/>
            <a:ext cx="2597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b="0" dirty="0">
                <a:solidFill>
                  <a:srgbClr val="808080"/>
                </a:solidFill>
                <a:latin typeface="Arial" panose="020B0604020202020204" pitchFamily="34" charset="0"/>
              </a:rPr>
              <a:t>Environnement et utilisation efficace des ressources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6131" y="3391925"/>
            <a:ext cx="72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11 %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9422" y="4586392"/>
            <a:ext cx="73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22 %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6858" y="4869160"/>
            <a:ext cx="8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22 %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0308" y="3130967"/>
            <a:ext cx="7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30 %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12655" y="2576969"/>
            <a:ext cx="6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3%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9416" y="2946301"/>
            <a:ext cx="6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6%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1249" y="2710199"/>
            <a:ext cx="6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</a:rPr>
              <a:t>6%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95422" y="2753669"/>
            <a:ext cx="132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E3A941"/>
                </a:solidFill>
                <a:latin typeface="Arial" panose="020B0604020202020204" pitchFamily="34" charset="0"/>
              </a:rPr>
              <a:t>420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1982" y="3908102"/>
            <a:ext cx="156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08080"/>
                </a:solidFill>
                <a:latin typeface="Arial" panose="020B0604020202020204" pitchFamily="34" charset="0"/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265583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0527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Exemples de projets au titre du plan d’investissement pour l’Europe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44" y="2609602"/>
            <a:ext cx="4323756" cy="3033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" y="2602560"/>
            <a:ext cx="4488472" cy="3040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0244" y="2705898"/>
            <a:ext cx="298782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808080"/>
                </a:solidFill>
                <a:latin typeface="Arial" panose="020B0604020202020204" pitchFamily="34" charset="0"/>
              </a:rPr>
              <a:t>Usine de bioproduits en </a:t>
            </a:r>
            <a:r>
              <a:rPr lang="fr-FR" sz="2800" dirty="0" smtClean="0">
                <a:solidFill>
                  <a:srgbClr val="808080"/>
                </a:solidFill>
                <a:latin typeface="Arial" panose="020B0604020202020204" pitchFamily="34" charset="0"/>
              </a:rPr>
              <a:t>Finlande</a:t>
            </a:r>
          </a:p>
          <a:p>
            <a:endParaRPr lang="fr-FR" sz="24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Lieu: 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Finlande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Secteur: 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Énergies renouvelables, </a:t>
            </a:r>
          </a:p>
          <a:p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innovation 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Emplois créés: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 6 150</a:t>
            </a:r>
            <a:endParaRPr lang="fr-FR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644343"/>
            <a:ext cx="35163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808080"/>
                </a:solidFill>
                <a:latin typeface="Arial" panose="020B0604020202020204" pitchFamily="34" charset="0"/>
              </a:rPr>
              <a:t>Prêts de Qredits </a:t>
            </a:r>
          </a:p>
          <a:p>
            <a:r>
              <a:rPr lang="fr-FR" sz="2800" dirty="0">
                <a:solidFill>
                  <a:srgbClr val="808080"/>
                </a:solidFill>
                <a:latin typeface="Arial" panose="020B0604020202020204" pitchFamily="34" charset="0"/>
              </a:rPr>
              <a:t>aux PME néerlandaises</a:t>
            </a:r>
          </a:p>
          <a:p>
            <a:r>
              <a:rPr lang="fr-FR" sz="1800" b="0" dirty="0" smtClean="0">
                <a:solidFill>
                  <a:srgbClr val="808080"/>
                </a:solidFill>
                <a:latin typeface="Verdana"/>
              </a:rPr>
              <a:t> 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Lieu: 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Pays-Bas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Secteur: 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petites entreprises </a:t>
            </a:r>
          </a:p>
          <a:p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et entreprises intermédiaires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Bénéficiaires: 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7 500 PME </a:t>
            </a:r>
            <a:r>
              <a:rPr sz="1600" b="0" dirty="0">
                <a:solidFill>
                  <a:srgbClr val="808080"/>
                </a:solidFill>
                <a:latin typeface="Verdana"/>
              </a:rPr>
              <a:t/>
            </a:r>
            <a:br>
              <a:rPr sz="1600" b="0" dirty="0">
                <a:solidFill>
                  <a:srgbClr val="808080"/>
                </a:solidFill>
                <a:latin typeface="Verdana"/>
              </a:rPr>
            </a:b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et start-up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r="650"/>
          <a:stretch/>
        </p:blipFill>
        <p:spPr>
          <a:xfrm>
            <a:off x="2936360" y="4086553"/>
            <a:ext cx="1572656" cy="15568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7143"/>
          <a:stretch/>
        </p:blipFill>
        <p:spPr>
          <a:xfrm>
            <a:off x="7524328" y="4029337"/>
            <a:ext cx="1619672" cy="161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85" y="1677048"/>
            <a:ext cx="6318893" cy="4278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63264" y="857045"/>
            <a:ext cx="955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Prolongation du Fonds européen pour les investissements stratégiques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2698" y="1615599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Autres </a:t>
            </a:r>
          </a:p>
          <a:p>
            <a:pPr algn="ctr"/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contributions publiques et privées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1852" y="2846588"/>
            <a:ext cx="19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Arial" panose="020B0604020202020204" pitchFamily="34" charset="0"/>
              </a:rPr>
              <a:t>16 </a:t>
            </a:r>
            <a:r>
              <a:rPr lang="fr-FR" sz="1200" u="sng" dirty="0">
                <a:solidFill>
                  <a:srgbClr val="FFFFFF"/>
                </a:solidFill>
                <a:latin typeface="Arial" panose="020B0604020202020204" pitchFamily="34" charset="0"/>
              </a:rPr>
              <a:t>+ 10 </a:t>
            </a:r>
            <a:r>
              <a:rPr lang="fr-FR" sz="1200" dirty="0">
                <a:solidFill>
                  <a:srgbClr val="FFFFFF"/>
                </a:solidFill>
                <a:latin typeface="Arial" panose="020B0604020202020204" pitchFamily="34" charset="0"/>
              </a:rPr>
              <a:t>= 26 Mrd EUR</a:t>
            </a:r>
            <a:endParaRPr lang="fr-FR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5859" y="283934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Arial" panose="020B0604020202020204" pitchFamily="34" charset="0"/>
              </a:rPr>
              <a:t>5 </a:t>
            </a:r>
            <a:r>
              <a:rPr lang="fr-FR" sz="1200" u="sng" dirty="0">
                <a:solidFill>
                  <a:srgbClr val="FFFFFF"/>
                </a:solidFill>
                <a:latin typeface="Arial" panose="020B0604020202020204" pitchFamily="34" charset="0"/>
              </a:rPr>
              <a:t>+ 2,5 </a:t>
            </a:r>
            <a:r>
              <a:rPr lang="fr-FR" sz="1200" dirty="0">
                <a:solidFill>
                  <a:srgbClr val="FFFFFF"/>
                </a:solidFill>
                <a:latin typeface="Arial" panose="020B0604020202020204" pitchFamily="34" charset="0"/>
              </a:rPr>
              <a:t>= 7,5 Mrd EUR</a:t>
            </a:r>
            <a:endParaRPr lang="fr-FR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2476" y="4209646"/>
            <a:ext cx="203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Infrastructures et innovation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4670" y="4365104"/>
            <a:ext cx="1978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PME et </a:t>
            </a:r>
          </a:p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entreprises de taille intermédiaire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9367" y="3284984"/>
            <a:ext cx="5121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114779"/>
                </a:solidFill>
                <a:latin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rgbClr val="114779"/>
                </a:solidFill>
                <a:latin typeface="Arial" panose="020B0604020202020204" pitchFamily="34" charset="0"/>
              </a:rPr>
              <a:t>21</a:t>
            </a:r>
            <a:r>
              <a:rPr lang="fr-FR" sz="2400" u="sng" dirty="0" smtClean="0">
                <a:solidFill>
                  <a:srgbClr val="114779"/>
                </a:solidFill>
                <a:latin typeface="Arial" panose="020B0604020202020204" pitchFamily="34" charset="0"/>
              </a:rPr>
              <a:t>+12,5 </a:t>
            </a:r>
            <a:r>
              <a:rPr lang="fr-FR" sz="2400" dirty="0">
                <a:solidFill>
                  <a:srgbClr val="114779"/>
                </a:solidFill>
                <a:latin typeface="Arial" panose="020B0604020202020204" pitchFamily="34" charset="0"/>
              </a:rPr>
              <a:t>= </a:t>
            </a:r>
            <a:r>
              <a:rPr lang="fr-FR" sz="2800" dirty="0">
                <a:solidFill>
                  <a:srgbClr val="114779"/>
                </a:solidFill>
                <a:latin typeface="Arial" panose="020B0604020202020204" pitchFamily="34" charset="0"/>
              </a:rPr>
              <a:t>33,5 </a:t>
            </a:r>
            <a:r>
              <a:rPr lang="fr-FR" sz="2800" dirty="0" smtClean="0">
                <a:solidFill>
                  <a:srgbClr val="114779"/>
                </a:solidFill>
                <a:latin typeface="Arial" panose="020B0604020202020204" pitchFamily="34" charset="0"/>
              </a:rPr>
              <a:t>Mrd €</a:t>
            </a:r>
            <a:endParaRPr lang="fr-FR" sz="2800" dirty="0">
              <a:solidFill>
                <a:srgbClr val="1147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8668530" cy="2952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Prochaines étapes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816" y="450360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Poursuite de l’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EFSI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6488" y="4287936"/>
            <a:ext cx="2052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dirty="0">
                <a:solidFill>
                  <a:srgbClr val="FFFFFF"/>
                </a:solidFill>
                <a:latin typeface="Arial" panose="020B0604020202020204" pitchFamily="34" charset="0"/>
              </a:rPr>
              <a:t>Combinaison simplifiée de l’</a:t>
            </a:r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EFSI et des Fonds ESI </a:t>
            </a:r>
          </a:p>
          <a:p>
            <a:endParaRPr lang="fr-FR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0370" y="436510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Plateforme de conseil</a:t>
            </a:r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 améliorée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4586" y="4293096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Plateformes d’investissement</a:t>
            </a:r>
            <a:r>
              <a:rPr lang="fr-FR" sz="1600" b="0" dirty="0">
                <a:solidFill>
                  <a:srgbClr val="FFFFFF"/>
                </a:solidFill>
                <a:latin typeface="Arial" panose="020B0604020202020204" pitchFamily="34" charset="0"/>
              </a:rPr>
              <a:t> encouragées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979" y="5445224"/>
            <a:ext cx="892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Le Fonds européen pour les investissements stratégiques fournira au moins </a:t>
            </a:r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500 Mrd EUR</a:t>
            </a:r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 d’ici à 2020</a:t>
            </a:r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  <a:r>
              <a:rPr lang="fr-FR" sz="20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et </a:t>
            </a:r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vise </a:t>
            </a:r>
            <a:r>
              <a:rPr lang="fr-FR" sz="2000" dirty="0">
                <a:solidFill>
                  <a:srgbClr val="808080"/>
                </a:solidFill>
                <a:latin typeface="Arial" panose="020B0604020202020204" pitchFamily="34" charset="0"/>
              </a:rPr>
              <a:t>630 Mrd EUR d’ici à 2022</a:t>
            </a:r>
            <a:r>
              <a:rPr lang="fr-FR" sz="2000" b="0" dirty="0">
                <a:solidFill>
                  <a:srgbClr val="80808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0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E3A941"/>
                </a:solidFill>
                <a:latin typeface="EC Square Sans Pro" panose="020B0506040000020004" pitchFamily="34" charset="0"/>
              </a:rPr>
              <a:t>#InvestEU</a:t>
            </a:r>
          </a:p>
        </p:txBody>
      </p:sp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2" name="Isosceles Triangle 1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E9A90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1" name="Isosceles Triangle 10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00487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9" name="Curved Right Arrow 8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5" name="Curved Right Arrow 14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22609" y="4941168"/>
            <a:ext cx="3882615" cy="1916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63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4"/>
          <a:stretch/>
        </p:blipFill>
        <p:spPr>
          <a:xfrm>
            <a:off x="0" y="937808"/>
            <a:ext cx="9143997" cy="5920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8000" y="4869160"/>
            <a:ext cx="3780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81408B"/>
                </a:solidFill>
                <a:latin typeface="Arial" panose="020B0604020202020204" pitchFamily="34" charset="0"/>
              </a:rPr>
              <a:t>UN MARCHÉ UNIQUE </a:t>
            </a:r>
          </a:p>
          <a:p>
            <a:r>
              <a:rPr lang="fr-FR" sz="2800" dirty="0">
                <a:solidFill>
                  <a:srgbClr val="81408B"/>
                </a:solidFill>
                <a:latin typeface="Arial" panose="020B0604020202020204" pitchFamily="34" charset="0"/>
              </a:rPr>
              <a:t>NUMÉRIQUE POUR L’EUROPE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6176" y="63813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</a:rPr>
              <a:t>#DigitalSingleMarket</a:t>
            </a:r>
            <a:endParaRPr lang="fr-FR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81" y="945076"/>
            <a:ext cx="3846634" cy="26352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8312" y="857438"/>
            <a:ext cx="5817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Pourquoi un marché unique numérique?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80997"/>
            <a:ext cx="5662851" cy="5006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92" y="3501008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+ </a:t>
            </a:r>
            <a:r>
              <a:rPr lang="fr-FR" sz="1800" dirty="0" smtClean="0">
                <a:solidFill>
                  <a:srgbClr val="81408B"/>
                </a:solidFill>
                <a:latin typeface="Arial" panose="020B0604020202020204" pitchFamily="34" charset="0"/>
              </a:rPr>
              <a:t>11 </a:t>
            </a:r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Mrd EUR </a:t>
            </a:r>
            <a:r>
              <a:rPr sz="1800" b="0" dirty="0">
                <a:solidFill>
                  <a:srgbClr val="000000"/>
                </a:solidFill>
                <a:latin typeface="Verdana"/>
              </a:rPr>
              <a:t/>
            </a:r>
            <a:br>
              <a:rPr sz="1800" b="0" dirty="0">
                <a:solidFill>
                  <a:srgbClr val="000000"/>
                </a:solidFill>
                <a:latin typeface="Verdana"/>
              </a:rPr>
            </a:br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d’économies</a:t>
            </a:r>
          </a:p>
          <a:p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pour les consommateurs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241" y="40050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Les petites entreprises pourraient économiser 9 000 EUR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7133" y="6034324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52% des achats transfrontières </a:t>
            </a:r>
          </a:p>
          <a:p>
            <a:pPr algn="r"/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sont bloqués </a:t>
            </a:r>
            <a:endParaRPr lang="fr-FR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848" y="1502400"/>
            <a:ext cx="307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Seuls 59 % des Européens ont accès </a:t>
            </a:r>
          </a:p>
          <a:p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aux réseaux 4G</a:t>
            </a:r>
            <a:endParaRPr lang="fr-FR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6150" y="1506850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Bientôt, 90 % des </a:t>
            </a:r>
            <a:endParaRPr lang="fr-FR" sz="1800" dirty="0" smtClean="0">
              <a:solidFill>
                <a:srgbClr val="81408B"/>
              </a:solidFill>
              <a:latin typeface="Arial" panose="020B0604020202020204" pitchFamily="34" charset="0"/>
            </a:endParaRPr>
          </a:p>
          <a:p>
            <a:r>
              <a:rPr lang="fr-FR" sz="1800" dirty="0" smtClean="0">
                <a:solidFill>
                  <a:srgbClr val="81408B"/>
                </a:solidFill>
                <a:latin typeface="Arial" panose="020B0604020202020204" pitchFamily="34" charset="0"/>
              </a:rPr>
              <a:t>emplois </a:t>
            </a:r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nécessiteront  </a:t>
            </a:r>
            <a:r>
              <a:rPr sz="1800" b="0" dirty="0">
                <a:solidFill>
                  <a:srgbClr val="000000"/>
                </a:solidFill>
                <a:latin typeface="Verdana"/>
              </a:rPr>
              <a:t/>
            </a:r>
            <a:br>
              <a:rPr sz="1800" b="0" dirty="0">
                <a:solidFill>
                  <a:srgbClr val="000000"/>
                </a:solidFill>
                <a:latin typeface="Verdana"/>
              </a:rPr>
            </a:br>
            <a:r>
              <a:rPr lang="fr-FR" sz="1800" dirty="0">
                <a:solidFill>
                  <a:srgbClr val="81408B"/>
                </a:solidFill>
                <a:latin typeface="Arial" panose="020B0604020202020204" pitchFamily="34" charset="0"/>
              </a:rPr>
              <a:t>des compétences </a:t>
            </a:r>
            <a:endParaRPr lang="fr-FR" sz="1800" dirty="0" smtClean="0">
              <a:solidFill>
                <a:srgbClr val="81408B"/>
              </a:solidFill>
              <a:latin typeface="Arial" panose="020B0604020202020204" pitchFamily="34" charset="0"/>
            </a:endParaRPr>
          </a:p>
          <a:p>
            <a:r>
              <a:rPr lang="fr-FR" sz="1800" dirty="0" smtClean="0">
                <a:solidFill>
                  <a:srgbClr val="81408B"/>
                </a:solidFill>
                <a:latin typeface="Arial" panose="020B0604020202020204" pitchFamily="34" charset="0"/>
              </a:rPr>
              <a:t>numériques</a:t>
            </a:r>
            <a:endParaRPr lang="fr-FR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99812"/>
            <a:ext cx="8705548" cy="3645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9356" y="2087832"/>
            <a:ext cx="173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81408B"/>
                </a:solidFill>
                <a:latin typeface="Arial" panose="020B0604020202020204" pitchFamily="34" charset="0"/>
              </a:rPr>
              <a:t>Améliorer l’accès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1926" y="2133999"/>
            <a:ext cx="1692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81408B"/>
                </a:solidFill>
                <a:latin typeface="Arial" panose="020B0604020202020204" pitchFamily="34" charset="0"/>
              </a:rPr>
              <a:t>Environnement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0192" y="213399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81408B"/>
                </a:solidFill>
                <a:latin typeface="Arial" panose="020B0604020202020204" pitchFamily="34" charset="0"/>
              </a:rPr>
              <a:t>Économie et société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8184" y="2580274"/>
            <a:ext cx="18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Économie fondée sur les données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Normalisation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Compétences et </a:t>
            </a: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administration en ligne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874" y="2291358"/>
            <a:ext cx="1673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Commerce électronique 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Livraison de colis</a:t>
            </a:r>
            <a:r>
              <a:rPr lang="fr-FR" sz="1400" b="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Blocage géographique</a:t>
            </a:r>
            <a:r>
              <a:rPr lang="fr-FR" sz="1400" b="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TVA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6273" y="2472553"/>
            <a:ext cx="1903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Télécoms et </a:t>
            </a: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médias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Plateformes en ligne</a:t>
            </a:r>
          </a:p>
          <a:p>
            <a:endParaRPr lang="fr-FR" sz="14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Sécurité et </a:t>
            </a:r>
          </a:p>
          <a:p>
            <a:r>
              <a:rPr lang="fr-FR" sz="1400" dirty="0">
                <a:solidFill>
                  <a:srgbClr val="6F6F6F"/>
                </a:solidFill>
                <a:latin typeface="Arial" panose="020B0604020202020204" pitchFamily="34" charset="0"/>
              </a:rPr>
              <a:t>données personnelles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3688" y="4964011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81408B"/>
                </a:solidFill>
                <a:latin typeface="Arial" panose="020B0604020202020204" pitchFamily="34" charset="0"/>
              </a:rPr>
              <a:t>Créer </a:t>
            </a:r>
            <a:r>
              <a:rPr lang="fr-FR" sz="2400" dirty="0" smtClean="0">
                <a:solidFill>
                  <a:srgbClr val="81408B"/>
                </a:solidFill>
                <a:latin typeface="Arial" panose="020B0604020202020204" pitchFamily="34" charset="0"/>
              </a:rPr>
              <a:t>un marché unique numérique </a:t>
            </a:r>
            <a:endParaRPr lang="fr-FR" sz="2400" dirty="0">
              <a:solidFill>
                <a:srgbClr val="81408B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2471" y="1101145"/>
            <a:ext cx="615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Les trois piliers du marché unique numérique</a:t>
            </a:r>
          </a:p>
        </p:txBody>
      </p:sp>
    </p:spTree>
    <p:extLst>
      <p:ext uri="{BB962C8B-B14F-4D97-AF65-F5344CB8AC3E}">
        <p14:creationId xmlns:p14="http://schemas.microsoft.com/office/powerpoint/2010/main" val="5564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0951" y="990144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1. Itinérance en Europe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-25077" y="1613630"/>
            <a:ext cx="9164864" cy="3615570"/>
            <a:chOff x="-25077" y="1397606"/>
            <a:chExt cx="9164864" cy="361557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7956376" y="1988840"/>
              <a:ext cx="1088504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756580" y="1988840"/>
              <a:ext cx="1900543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868112" y="1988840"/>
              <a:ext cx="2495976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07504" y="1988840"/>
              <a:ext cx="2495976" cy="3024336"/>
            </a:xfrm>
            <a:prstGeom prst="rect">
              <a:avLst/>
            </a:prstGeom>
            <a:solidFill>
              <a:schemeClr val="accent6">
                <a:lumMod val="9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30" y="2732130"/>
              <a:ext cx="8723458" cy="20650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1030" y="1397607"/>
              <a:ext cx="2207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Appels passés </a:t>
              </a:r>
              <a:r>
                <a:rPr lang="fr-FR" sz="1600" i="1" dirty="0">
                  <a:solidFill>
                    <a:srgbClr val="81408B"/>
                  </a:solidFill>
                  <a:latin typeface="Arial" panose="020B0604020202020204" pitchFamily="34" charset="0"/>
                </a:rPr>
                <a:t>(à la minute)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93342" y="1397606"/>
              <a:ext cx="224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Appels reçus </a:t>
              </a:r>
              <a:r>
                <a:rPr lang="fr-FR" sz="1600" i="1" dirty="0">
                  <a:solidFill>
                    <a:srgbClr val="81408B"/>
                  </a:solidFill>
                  <a:latin typeface="Arial" panose="020B0604020202020204" pitchFamily="34" charset="0"/>
                </a:rPr>
                <a:t>(à la minute)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8563" y="1520717"/>
              <a:ext cx="1736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SMS envoyés</a:t>
              </a:r>
              <a:endParaRPr lang="fr-FR" sz="1600" i="1" dirty="0">
                <a:solidFill>
                  <a:srgbClr val="81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46662" y="1397607"/>
              <a:ext cx="1088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Données </a:t>
              </a:r>
            </a:p>
            <a:p>
              <a:pPr algn="ctr"/>
              <a:r>
                <a:rPr lang="fr-FR" sz="1600" i="1" dirty="0">
                  <a:solidFill>
                    <a:srgbClr val="81408B"/>
                  </a:solidFill>
                  <a:latin typeface="Arial" panose="020B0604020202020204" pitchFamily="34" charset="0"/>
                </a:rPr>
                <a:t>(par Mo</a:t>
              </a:r>
              <a:r>
                <a:rPr lang="fr-FR" sz="1600" dirty="0">
                  <a:solidFill>
                    <a:srgbClr val="81408B"/>
                  </a:solidFill>
                  <a:latin typeface="Arial" panose="020B0604020202020204" pitchFamily="34" charset="0"/>
                </a:rPr>
                <a:t>)</a:t>
              </a:r>
              <a:endParaRPr lang="fr-FR" sz="1600" i="1" dirty="0">
                <a:solidFill>
                  <a:srgbClr val="81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25077" y="2523972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Août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2007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4267" y="3417900"/>
              <a:ext cx="652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Mars </a:t>
              </a:r>
            </a:p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2016</a:t>
              </a:r>
              <a:endPara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4537" y="3243089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Août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2007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42308" y="3850004"/>
              <a:ext cx="652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Mars </a:t>
              </a:r>
              <a:endPara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2016</a:t>
              </a:r>
              <a:endPara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39415" y="3615994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Juillet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2009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44096" y="3877604"/>
              <a:ext cx="652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Mars </a:t>
              </a:r>
              <a:endPara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2016</a:t>
              </a:r>
              <a:endPara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46662" y="1977445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Juillet</a:t>
              </a:r>
            </a:p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87044" y="3417900"/>
              <a:ext cx="652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Mars </a:t>
              </a:r>
              <a:endParaRPr lang="fr-FR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fr-FR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2016</a:t>
              </a:r>
              <a:endPara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34536" y="3698275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0,24 €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83275" y="4252939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0,05 €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39415" y="4098764"/>
              <a:ext cx="8116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0,11 €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57535" y="4282601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0,06 €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68" y="2968789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0,49 €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3048" y="3850004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0,19 €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46662" y="2385472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0,70€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07185" y="3819007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81408B"/>
                  </a:solidFill>
                  <a:latin typeface="Arial" panose="020B0604020202020204" pitchFamily="34" charset="0"/>
                </a:rPr>
                <a:t>0,20 €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848445" y="5327630"/>
            <a:ext cx="21964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(prix en centimes d’euro, HTVA)</a:t>
            </a:r>
          </a:p>
        </p:txBody>
      </p:sp>
      <p:sp>
        <p:nvSpPr>
          <p:cNvPr id="2" name="Rectangle 1"/>
          <p:cNvSpPr/>
          <p:nvPr/>
        </p:nvSpPr>
        <p:spPr>
          <a:xfrm>
            <a:off x="-312153" y="5589240"/>
            <a:ext cx="9990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</a:rPr>
              <a:t>À PARTIR DU 15 JUIN 2017: PAS DE FRAIS SUPPLÉMENTAIRES</a:t>
            </a:r>
          </a:p>
        </p:txBody>
      </p:sp>
    </p:spTree>
    <p:extLst>
      <p:ext uri="{BB962C8B-B14F-4D97-AF65-F5344CB8AC3E}">
        <p14:creationId xmlns:p14="http://schemas.microsoft.com/office/powerpoint/2010/main" val="30112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104489"/>
              </p:ext>
            </p:extLst>
          </p:nvPr>
        </p:nvGraphicFramePr>
        <p:xfrm>
          <a:off x="731912" y="1454483"/>
          <a:ext cx="7079034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984"/>
                <a:gridCol w="2050567"/>
                <a:gridCol w="2124483"/>
              </a:tblGrid>
              <a:tr h="6063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TEMPS DE TÉLÉCHARGEMENT</a:t>
                      </a:r>
                      <a:endParaRPr lang="fr-FR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</a:rPr>
                        <a:t>2016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140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</a:rPr>
                        <a:t>2025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262A9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183863"/>
            <a:ext cx="4175055" cy="390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9677" y="2132857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</a:rPr>
              <a:t>14 minutes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2348881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40 secondes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2826513"/>
            <a:ext cx="4175055" cy="390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5896" y="2780928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</a:rPr>
              <a:t>34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9912" y="2991531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102 secondes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4" y="3487325"/>
            <a:ext cx="4175055" cy="3903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35896" y="3429000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</a:rPr>
              <a:t>3,6 heures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9912" y="3657284"/>
            <a:ext cx="920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11 minutes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127231"/>
            <a:ext cx="4175055" cy="3903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39677" y="4077072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</a:rPr>
              <a:t>11 heures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9912" y="4292249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33 minutes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3" y="4725144"/>
            <a:ext cx="4175055" cy="3903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74940" y="4679558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</a:rPr>
              <a:t>28 jours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9031" y="4890162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33 heures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815" y="2132857"/>
            <a:ext cx="3349437" cy="4821908"/>
            <a:chOff x="590278" y="2171055"/>
            <a:chExt cx="3349437" cy="4821908"/>
          </a:xfrm>
        </p:grpSpPr>
        <p:sp>
          <p:nvSpPr>
            <p:cNvPr id="5" name="Rectangle 4"/>
            <p:cNvSpPr/>
            <p:nvPr/>
          </p:nvSpPr>
          <p:spPr>
            <a:xfrm>
              <a:off x="590278" y="2171055"/>
              <a:ext cx="24482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Tomodensitométrie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560" y="2834790"/>
              <a:ext cx="23439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Jeu de réalité virtuelle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1560" y="3495602"/>
              <a:ext cx="2512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Espace de stockage </a:t>
              </a:r>
              <a:endPara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endParaRPr>
            </a:p>
            <a:p>
              <a:r>
                <a:rPr lang="fr-FR" sz="16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d'un </a:t>
              </a:r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smartphone récent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1560" y="4079861"/>
              <a:ext cx="2262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Film haute résolution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2390" y="4574417"/>
              <a:ext cx="3130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Restauration d'un serveur </a:t>
              </a:r>
            </a:p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d'entreprise de taille moyenne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1560" y="5392525"/>
              <a:ext cx="3328155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Séquençage du génome humain</a:t>
              </a:r>
              <a:r>
                <a:rPr lang="en-US" sz="20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
</a:t>
              </a:r>
              <a:r>
                <a:rPr sz="1800" b="0" dirty="0">
                  <a:solidFill>
                    <a:srgbClr val="000000"/>
                  </a:solidFill>
                  <a:latin typeface="Verdana"/>
                </a:rPr>
                <a:t/>
              </a:r>
              <a:br>
                <a:rPr sz="1800" b="0" dirty="0">
                  <a:solidFill>
                    <a:srgbClr val="000000"/>
                  </a:solidFill>
                  <a:latin typeface="Verdana"/>
                </a:rPr>
              </a:br>
              <a:r>
                <a:rPr lang="en-US" sz="200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</a:rPr>
                <a:t>
</a:t>
              </a:r>
              <a:r>
                <a:rPr sz="1800" b="0" dirty="0">
                  <a:solidFill>
                    <a:srgbClr val="000000"/>
                  </a:solidFill>
                  <a:latin typeface="Verdana"/>
                </a:rPr>
                <a:t/>
              </a:r>
              <a:br>
                <a:rPr sz="1800" b="0" dirty="0">
                  <a:solidFill>
                    <a:srgbClr val="000000"/>
                  </a:solidFill>
                  <a:latin typeface="Verdana"/>
                </a:rPr>
              </a:br>
              <a:endParaRPr sz="1800" b="0" dirty="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2" y="5318167"/>
            <a:ext cx="4175055" cy="3903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74939" y="5268008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</a:rPr>
              <a:t>33 jours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99030" y="5483185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39 heures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66585" y="908720"/>
            <a:ext cx="561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2. Une connectivité meilleure et plus rapide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088" y="1484784"/>
            <a:ext cx="792088" cy="5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 rot="5400000">
            <a:off x="402736" y="3061760"/>
            <a:ext cx="2761952" cy="2200288"/>
          </a:xfrm>
          <a:custGeom>
            <a:avLst/>
            <a:gdLst>
              <a:gd name="connsiteX0" fmla="*/ 0 w 3168352"/>
              <a:gd name="connsiteY0" fmla="*/ 0 h 2560328"/>
              <a:gd name="connsiteX1" fmla="*/ 1888188 w 3168352"/>
              <a:gd name="connsiteY1" fmla="*/ 0 h 2560328"/>
              <a:gd name="connsiteX2" fmla="*/ 3168352 w 3168352"/>
              <a:gd name="connsiteY2" fmla="*/ 1280164 h 2560328"/>
              <a:gd name="connsiteX3" fmla="*/ 1888188 w 3168352"/>
              <a:gd name="connsiteY3" fmla="*/ 2560328 h 2560328"/>
              <a:gd name="connsiteX4" fmla="*/ 0 w 3168352"/>
              <a:gd name="connsiteY4" fmla="*/ 2560328 h 2560328"/>
              <a:gd name="connsiteX5" fmla="*/ 0 w 3168352"/>
              <a:gd name="connsiteY5" fmla="*/ 0 h 2560328"/>
              <a:gd name="connsiteX0" fmla="*/ 0 w 2761952"/>
              <a:gd name="connsiteY0" fmla="*/ 0 h 2560328"/>
              <a:gd name="connsiteX1" fmla="*/ 1888188 w 2761952"/>
              <a:gd name="connsiteY1" fmla="*/ 0 h 2560328"/>
              <a:gd name="connsiteX2" fmla="*/ 2761952 w 2761952"/>
              <a:gd name="connsiteY2" fmla="*/ 1292864 h 2560328"/>
              <a:gd name="connsiteX3" fmla="*/ 1888188 w 2761952"/>
              <a:gd name="connsiteY3" fmla="*/ 2560328 h 2560328"/>
              <a:gd name="connsiteX4" fmla="*/ 0 w 2761952"/>
              <a:gd name="connsiteY4" fmla="*/ 2560328 h 2560328"/>
              <a:gd name="connsiteX5" fmla="*/ 0 w 2761952"/>
              <a:gd name="connsiteY5" fmla="*/ 0 h 256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1952" h="2560328">
                <a:moveTo>
                  <a:pt x="0" y="0"/>
                </a:moveTo>
                <a:lnTo>
                  <a:pt x="1888188" y="0"/>
                </a:lnTo>
                <a:lnTo>
                  <a:pt x="2761952" y="1292864"/>
                </a:lnTo>
                <a:lnTo>
                  <a:pt x="1888188" y="2560328"/>
                </a:lnTo>
                <a:lnTo>
                  <a:pt x="0" y="2560328"/>
                </a:lnTo>
                <a:lnTo>
                  <a:pt x="0" y="0"/>
                </a:lnTo>
                <a:close/>
              </a:path>
            </a:pathLst>
          </a:custGeom>
          <a:solidFill>
            <a:srgbClr val="3F85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La Commission européenne</a:t>
            </a:r>
            <a:endParaRPr lang="fr-FR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83568" y="3264632"/>
            <a:ext cx="2200288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est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l’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exécutif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politique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15660" y="2312876"/>
            <a:ext cx="936104" cy="9361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F85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000" dirty="0" smtClean="0">
                <a:solidFill>
                  <a:srgbClr val="F7A428"/>
                </a:solidFill>
                <a:latin typeface="Arial" panose="020B0604020202020204" pitchFamily="34" charset="0"/>
              </a:rPr>
              <a:t>1</a:t>
            </a:r>
            <a:endParaRPr lang="fr-FR" sz="4000" dirty="0">
              <a:solidFill>
                <a:srgbClr val="F7A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7"/>
          <p:cNvSpPr/>
          <p:nvPr/>
        </p:nvSpPr>
        <p:spPr>
          <a:xfrm rot="5400000">
            <a:off x="3191024" y="3061760"/>
            <a:ext cx="2761952" cy="2200288"/>
          </a:xfrm>
          <a:custGeom>
            <a:avLst/>
            <a:gdLst>
              <a:gd name="connsiteX0" fmla="*/ 0 w 3168352"/>
              <a:gd name="connsiteY0" fmla="*/ 0 h 2560328"/>
              <a:gd name="connsiteX1" fmla="*/ 1888188 w 3168352"/>
              <a:gd name="connsiteY1" fmla="*/ 0 h 2560328"/>
              <a:gd name="connsiteX2" fmla="*/ 3168352 w 3168352"/>
              <a:gd name="connsiteY2" fmla="*/ 1280164 h 2560328"/>
              <a:gd name="connsiteX3" fmla="*/ 1888188 w 3168352"/>
              <a:gd name="connsiteY3" fmla="*/ 2560328 h 2560328"/>
              <a:gd name="connsiteX4" fmla="*/ 0 w 3168352"/>
              <a:gd name="connsiteY4" fmla="*/ 2560328 h 2560328"/>
              <a:gd name="connsiteX5" fmla="*/ 0 w 3168352"/>
              <a:gd name="connsiteY5" fmla="*/ 0 h 2560328"/>
              <a:gd name="connsiteX0" fmla="*/ 0 w 2761952"/>
              <a:gd name="connsiteY0" fmla="*/ 0 h 2560328"/>
              <a:gd name="connsiteX1" fmla="*/ 1888188 w 2761952"/>
              <a:gd name="connsiteY1" fmla="*/ 0 h 2560328"/>
              <a:gd name="connsiteX2" fmla="*/ 2761952 w 2761952"/>
              <a:gd name="connsiteY2" fmla="*/ 1292864 h 2560328"/>
              <a:gd name="connsiteX3" fmla="*/ 1888188 w 2761952"/>
              <a:gd name="connsiteY3" fmla="*/ 2560328 h 2560328"/>
              <a:gd name="connsiteX4" fmla="*/ 0 w 2761952"/>
              <a:gd name="connsiteY4" fmla="*/ 2560328 h 2560328"/>
              <a:gd name="connsiteX5" fmla="*/ 0 w 2761952"/>
              <a:gd name="connsiteY5" fmla="*/ 0 h 256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1952" h="2560328">
                <a:moveTo>
                  <a:pt x="0" y="0"/>
                </a:moveTo>
                <a:lnTo>
                  <a:pt x="1888188" y="0"/>
                </a:lnTo>
                <a:lnTo>
                  <a:pt x="2761952" y="1292864"/>
                </a:lnTo>
                <a:lnTo>
                  <a:pt x="1888188" y="2560328"/>
                </a:lnTo>
                <a:lnTo>
                  <a:pt x="0" y="2560328"/>
                </a:lnTo>
                <a:lnTo>
                  <a:pt x="0" y="0"/>
                </a:lnTo>
                <a:close/>
              </a:path>
            </a:pathLst>
          </a:custGeom>
          <a:solidFill>
            <a:srgbClr val="3F85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471856" y="3264632"/>
            <a:ext cx="2200288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fonctionne de manière collégiale</a:t>
            </a:r>
          </a:p>
        </p:txBody>
      </p:sp>
      <p:sp>
        <p:nvSpPr>
          <p:cNvPr id="11" name="Oval 10"/>
          <p:cNvSpPr/>
          <p:nvPr/>
        </p:nvSpPr>
        <p:spPr>
          <a:xfrm>
            <a:off x="4103948" y="2312876"/>
            <a:ext cx="936104" cy="9361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F85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000" dirty="0" smtClean="0">
                <a:solidFill>
                  <a:srgbClr val="F7A428"/>
                </a:solidFill>
                <a:latin typeface="Arial" panose="020B0604020202020204" pitchFamily="34" charset="0"/>
              </a:rPr>
              <a:t>2</a:t>
            </a:r>
            <a:endParaRPr lang="fr-FR" sz="4000" dirty="0">
              <a:solidFill>
                <a:srgbClr val="F7A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7"/>
          <p:cNvSpPr/>
          <p:nvPr/>
        </p:nvSpPr>
        <p:spPr>
          <a:xfrm rot="5400000">
            <a:off x="6019360" y="3061760"/>
            <a:ext cx="2761952" cy="2200288"/>
          </a:xfrm>
          <a:custGeom>
            <a:avLst/>
            <a:gdLst>
              <a:gd name="connsiteX0" fmla="*/ 0 w 3168352"/>
              <a:gd name="connsiteY0" fmla="*/ 0 h 2560328"/>
              <a:gd name="connsiteX1" fmla="*/ 1888188 w 3168352"/>
              <a:gd name="connsiteY1" fmla="*/ 0 h 2560328"/>
              <a:gd name="connsiteX2" fmla="*/ 3168352 w 3168352"/>
              <a:gd name="connsiteY2" fmla="*/ 1280164 h 2560328"/>
              <a:gd name="connsiteX3" fmla="*/ 1888188 w 3168352"/>
              <a:gd name="connsiteY3" fmla="*/ 2560328 h 2560328"/>
              <a:gd name="connsiteX4" fmla="*/ 0 w 3168352"/>
              <a:gd name="connsiteY4" fmla="*/ 2560328 h 2560328"/>
              <a:gd name="connsiteX5" fmla="*/ 0 w 3168352"/>
              <a:gd name="connsiteY5" fmla="*/ 0 h 2560328"/>
              <a:gd name="connsiteX0" fmla="*/ 0 w 2761952"/>
              <a:gd name="connsiteY0" fmla="*/ 0 h 2560328"/>
              <a:gd name="connsiteX1" fmla="*/ 1888188 w 2761952"/>
              <a:gd name="connsiteY1" fmla="*/ 0 h 2560328"/>
              <a:gd name="connsiteX2" fmla="*/ 2761952 w 2761952"/>
              <a:gd name="connsiteY2" fmla="*/ 1292864 h 2560328"/>
              <a:gd name="connsiteX3" fmla="*/ 1888188 w 2761952"/>
              <a:gd name="connsiteY3" fmla="*/ 2560328 h 2560328"/>
              <a:gd name="connsiteX4" fmla="*/ 0 w 2761952"/>
              <a:gd name="connsiteY4" fmla="*/ 2560328 h 2560328"/>
              <a:gd name="connsiteX5" fmla="*/ 0 w 2761952"/>
              <a:gd name="connsiteY5" fmla="*/ 0 h 256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1952" h="2560328">
                <a:moveTo>
                  <a:pt x="0" y="0"/>
                </a:moveTo>
                <a:lnTo>
                  <a:pt x="1888188" y="0"/>
                </a:lnTo>
                <a:lnTo>
                  <a:pt x="2761952" y="1292864"/>
                </a:lnTo>
                <a:lnTo>
                  <a:pt x="1888188" y="2560328"/>
                </a:lnTo>
                <a:lnTo>
                  <a:pt x="0" y="2560328"/>
                </a:lnTo>
                <a:lnTo>
                  <a:pt x="0" y="0"/>
                </a:lnTo>
                <a:close/>
              </a:path>
            </a:pathLst>
          </a:custGeom>
          <a:solidFill>
            <a:srgbClr val="3F85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6300192" y="3356992"/>
            <a:ext cx="2200288" cy="1440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promeut </a:t>
            </a:r>
            <a:r>
              <a:rPr dirty="0"/>
              <a:t/>
            </a:r>
            <a:br>
              <a:rPr dirty="0"/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l’intérêt général de l’Union</a:t>
            </a:r>
          </a:p>
        </p:txBody>
      </p:sp>
      <p:sp>
        <p:nvSpPr>
          <p:cNvPr id="14" name="Oval 13"/>
          <p:cNvSpPr/>
          <p:nvPr/>
        </p:nvSpPr>
        <p:spPr>
          <a:xfrm>
            <a:off x="6932284" y="2312876"/>
            <a:ext cx="936104" cy="9361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F85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000" dirty="0" smtClean="0">
                <a:solidFill>
                  <a:srgbClr val="F7A428"/>
                </a:solidFill>
                <a:latin typeface="Arial" panose="020B0604020202020204" pitchFamily="34" charset="0"/>
              </a:rPr>
              <a:t>3</a:t>
            </a:r>
            <a:endParaRPr lang="fr-FR" sz="4000" dirty="0">
              <a:solidFill>
                <a:srgbClr val="F7A4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1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292712"/>
              </p:ext>
            </p:extLst>
          </p:nvPr>
        </p:nvGraphicFramePr>
        <p:xfrm>
          <a:off x="257544" y="1690464"/>
          <a:ext cx="8424936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320"/>
                <a:gridCol w="2664296"/>
                <a:gridCol w="2670320"/>
              </a:tblGrid>
              <a:tr h="53296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ÉCONOMIE FONDÉE SUR LES DONNÉES</a:t>
                      </a:r>
                      <a:endParaRPr lang="fr-FR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140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TVA</a:t>
                      </a:r>
                      <a:endParaRPr lang="fr-FR" sz="1600" dirty="0"/>
                    </a:p>
                  </a:txBody>
                  <a:tcPr anchor="ctr">
                    <a:solidFill>
                      <a:srgbClr val="8140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PROTECTION DE LA VIE PRIVÉE EN LIGNE</a:t>
                      </a:r>
                      <a:endParaRPr lang="fr-FR" sz="16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1408B"/>
                    </a:solidFill>
                  </a:tcPr>
                </a:tc>
              </a:tr>
              <a:tr h="3077780">
                <a:tc>
                  <a:txBody>
                    <a:bodyPr/>
                    <a:lstStyle/>
                    <a:p>
                      <a:pPr lvl="0"/>
                      <a:endParaRPr lang="fr-FR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Informatique en nuage </a:t>
                      </a:r>
                    </a:p>
                    <a:p>
                      <a:pPr marL="171450" lvl="0" indent="-1714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Internet des objets</a:t>
                      </a:r>
                      <a:endParaRPr lang="fr-FR" sz="20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2563" lvl="0" indent="-18256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Système électronique d'enregistrement et de paiement unique</a:t>
                      </a:r>
                    </a:p>
                    <a:p>
                      <a:pPr marL="171450" lvl="0" indent="-1714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Seuil commun de TVA</a:t>
                      </a:r>
                      <a:endParaRPr lang="fr-FR" sz="20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Directive Vie privée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Protection des données personnelles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28749" y="85573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Prochaines étapes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883">
            <a:off x="3997708" y="2167093"/>
            <a:ext cx="1100672" cy="8522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24" y="2287663"/>
            <a:ext cx="654844" cy="748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68" y="2359671"/>
            <a:ext cx="1069284" cy="5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1408B"/>
                </a:solidFill>
                <a:latin typeface="Arial" panose="020B0604020202020204" pitchFamily="34" charset="0"/>
              </a:rPr>
              <a:t>#DigitalSingleMarket</a:t>
            </a:r>
            <a:endParaRPr lang="fr-FR" sz="1600" dirty="0">
              <a:solidFill>
                <a:srgbClr val="8140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Isosceles Triangle 7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0FB6F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9" name="Curved Right Arrow 8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2" name="Isosceles Triangle 11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DCC8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Curved Right Arrow 12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34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638132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8DC640"/>
                </a:solidFill>
                <a:latin typeface="Arial" panose="020B0604020202020204" pitchFamily="34" charset="0"/>
              </a:rPr>
              <a:t>#EnergyUnion</a:t>
            </a:r>
            <a:endParaRPr lang="fr-FR" sz="1600" dirty="0">
              <a:solidFill>
                <a:srgbClr val="8DC6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0000" y="4870800"/>
            <a:ext cx="3780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3A9DD"/>
                </a:solidFill>
                <a:latin typeface="Arial" panose="020B0604020202020204" pitchFamily="34" charset="0"/>
              </a:rPr>
              <a:t>L’UNION DE L’ÉNERGIE</a:t>
            </a:r>
            <a:r>
              <a:rPr sz="1800" b="0">
                <a:solidFill>
                  <a:srgbClr val="000000"/>
                </a:solidFill>
                <a:latin typeface="Verdana"/>
              </a:rPr>
              <a:t/>
            </a:r>
            <a:br>
              <a:rPr sz="1800" b="0">
                <a:solidFill>
                  <a:srgbClr val="000000"/>
                </a:solidFill>
                <a:latin typeface="Verdana"/>
              </a:rPr>
            </a:br>
            <a:r>
              <a:rPr lang="fr-FR" sz="2800" dirty="0">
                <a:solidFill>
                  <a:srgbClr val="03A9DD"/>
                </a:solidFill>
                <a:latin typeface="Arial" panose="020B0604020202020204" pitchFamily="34" charset="0"/>
              </a:rPr>
              <a:t>ET L’ACTION POUR LE CLIMAT</a:t>
            </a: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888432" cy="2593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51520" y="1628800"/>
            <a:ext cx="4140000" cy="1260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49000">
                <a:schemeClr val="accent1">
                  <a:tint val="44500"/>
                  <a:satMod val="160000"/>
                  <a:alpha val="5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520" y="3068800"/>
            <a:ext cx="4140000" cy="1260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49000">
                <a:schemeClr val="accent1">
                  <a:tint val="44500"/>
                  <a:satMod val="160000"/>
                  <a:alpha val="5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52480" y="1638724"/>
            <a:ext cx="4140000" cy="414000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24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9714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Pourquoi avons-nous besoin d’une union de l’énergie?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258" y="2793648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2. Marché de </a:t>
            </a:r>
            <a:endParaRPr lang="fr-FR" sz="1600" dirty="0" smtClean="0">
              <a:solidFill>
                <a:srgbClr val="03A9DD"/>
              </a:solidFill>
              <a:latin typeface="Arial" panose="020B0604020202020204" pitchFamily="34" charset="0"/>
            </a:endParaRPr>
          </a:p>
          <a:p>
            <a:r>
              <a:rPr lang="fr-FR" sz="1600" dirty="0" smtClean="0">
                <a:solidFill>
                  <a:srgbClr val="03A9DD"/>
                </a:solidFill>
                <a:latin typeface="Arial" panose="020B0604020202020204" pitchFamily="34" charset="0"/>
              </a:rPr>
              <a:t>l’énergie intégré</a:t>
            </a:r>
            <a:endParaRPr lang="fr-FR" sz="1600" dirty="0">
              <a:solidFill>
                <a:srgbClr val="03A9DD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6602" y="2776412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5. Sécurité énergétique,</a:t>
            </a:r>
          </a:p>
          <a:p>
            <a:pPr algn="r"/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solidarité et confiance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7248" y="5218074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4. Décarbonisation</a:t>
            </a:r>
          </a:p>
          <a:p>
            <a:pPr algn="r"/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de l’économie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5237" y="2071187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1. Efficacité</a:t>
            </a:r>
          </a:p>
          <a:p>
            <a:pPr algn="ctr"/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énergétique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6339" y="5244523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3. Recherche, </a:t>
            </a:r>
          </a:p>
          <a:p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innovation et </a:t>
            </a:r>
          </a:p>
          <a:p>
            <a:r>
              <a:rPr lang="fr-FR" sz="1600" dirty="0">
                <a:solidFill>
                  <a:srgbClr val="03A9DD"/>
                </a:solidFill>
                <a:latin typeface="Arial" panose="020B0604020202020204" pitchFamily="34" charset="0"/>
              </a:rPr>
              <a:t>compétitivité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9993" y="1701855"/>
            <a:ext cx="3985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808080"/>
                </a:solidFill>
                <a:latin typeface="Arial" panose="020B0604020202020204" pitchFamily="34" charset="0"/>
              </a:rPr>
              <a:t>STRATÉGIE POUR UNE UNION DE L’ÉNERGIE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51520" y="4508800"/>
            <a:ext cx="4140000" cy="1260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60000"/>
                </a:schemeClr>
              </a:gs>
              <a:gs pos="49000">
                <a:schemeClr val="accent1">
                  <a:tint val="44500"/>
                  <a:satMod val="160000"/>
                  <a:alpha val="5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8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2120300"/>
            <a:ext cx="298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08080"/>
                </a:solidFill>
                <a:latin typeface="Arial" panose="020B0604020202020204" pitchFamily="34" charset="0"/>
              </a:rPr>
              <a:t>Économie modernisée</a:t>
            </a:r>
            <a:endParaRPr lang="fr-FR" sz="18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0848" y="3467967"/>
            <a:ext cx="350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08080"/>
                </a:solidFill>
                <a:latin typeface="Arial" panose="020B0604020202020204" pitchFamily="34" charset="0"/>
              </a:rPr>
              <a:t>Énergies renouvelables et efficacité</a:t>
            </a:r>
            <a:endParaRPr lang="fr-FR" sz="18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4975721"/>
            <a:ext cx="298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808080"/>
                </a:solidFill>
                <a:latin typeface="Arial" panose="020B0604020202020204" pitchFamily="34" charset="0"/>
              </a:rPr>
              <a:t>Transition juste pour la société</a:t>
            </a:r>
            <a:endParaRPr lang="fr-FR" sz="1800" b="0" dirty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59737"/>
            <a:ext cx="637033" cy="7924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2" y="1880800"/>
            <a:ext cx="756000" cy="75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17980"/>
            <a:ext cx="701041" cy="792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53636"/>
            <a:ext cx="2912254" cy="28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38637" y="27368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Attirer de nouveaux</a:t>
            </a:r>
          </a:p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investissements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5345" y="4173615"/>
            <a:ext cx="238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Union des </a:t>
            </a:r>
            <a:endParaRPr lang="fr-FR" sz="1600" dirty="0" smtClean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1600" dirty="0" smtClean="0">
                <a:solidFill>
                  <a:srgbClr val="808080"/>
                </a:solidFill>
                <a:latin typeface="Arial" panose="020B0604020202020204" pitchFamily="34" charset="0"/>
              </a:rPr>
              <a:t>marchés de </a:t>
            </a:r>
          </a:p>
          <a:p>
            <a:r>
              <a:rPr lang="fr-FR" sz="1600" dirty="0" smtClean="0">
                <a:solidFill>
                  <a:srgbClr val="808080"/>
                </a:solidFill>
                <a:latin typeface="Arial" panose="020B0604020202020204" pitchFamily="34" charset="0"/>
              </a:rPr>
              <a:t>capitaux</a:t>
            </a:r>
            <a:endParaRPr lang="fr-FR" sz="1600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5345" y="5037711"/>
            <a:ext cx="2192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Instaurer</a:t>
            </a:r>
          </a:p>
          <a:p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un financement durable </a:t>
            </a:r>
          </a:p>
          <a:p>
            <a:r>
              <a:rPr lang="fr-FR" sz="1600" b="0" dirty="0">
                <a:solidFill>
                  <a:srgbClr val="808080"/>
                </a:solidFill>
                <a:latin typeface="Arial" panose="020B0604020202020204" pitchFamily="34" charset="0"/>
              </a:rPr>
              <a:t>pour une économie propre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13563" y="536276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Innovation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14440" y="5684042"/>
            <a:ext cx="2311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Porter les nouvelles </a:t>
            </a:r>
            <a:endParaRPr lang="fr-FR" sz="1400" b="0" dirty="0" smtClean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14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technologies </a:t>
            </a:r>
            <a:endParaRPr lang="fr-FR" sz="1400" b="0" dirty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de la recherche au marché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9714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Synergies avec d’autres priorités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48" y="2414005"/>
            <a:ext cx="5855220" cy="2616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9054" y="1505689"/>
            <a:ext cx="2451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8DC640"/>
                </a:solidFill>
                <a:latin typeface="Arial" panose="020B0604020202020204" pitchFamily="34" charset="0"/>
              </a:rPr>
              <a:t>Union de l’énergie et </a:t>
            </a:r>
          </a:p>
          <a:p>
            <a:r>
              <a:rPr lang="fr-FR" sz="2000" dirty="0">
                <a:solidFill>
                  <a:srgbClr val="8DC640"/>
                </a:solidFill>
                <a:latin typeface="Arial" panose="020B0604020202020204" pitchFamily="34" charset="0"/>
              </a:rPr>
              <a:t>action pour le climat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765" y="2366512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Plan d’investissement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3805" y="4835335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Économie circulaire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9047" y="2266515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Stratégie pour </a:t>
            </a:r>
            <a:endParaRPr lang="fr-FR" sz="1600" dirty="0" smtClean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1600" dirty="0" smtClean="0">
                <a:solidFill>
                  <a:srgbClr val="808080"/>
                </a:solidFill>
                <a:latin typeface="Arial" panose="020B0604020202020204" pitchFamily="34" charset="0"/>
              </a:rPr>
              <a:t>les 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compétences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7404" y="3606388"/>
            <a:ext cx="175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Marché unique 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numérique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411760" y="2204864"/>
            <a:ext cx="1396320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3808080" y="2204864"/>
            <a:ext cx="259864" cy="432048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7452320" y="4175309"/>
            <a:ext cx="983394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660232" y="3944476"/>
            <a:ext cx="792088" cy="230833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7587149" y="2865409"/>
            <a:ext cx="1344353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6228184" y="5130360"/>
            <a:ext cx="1224136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 flipV="1">
            <a:off x="5580112" y="4797152"/>
            <a:ext cx="648072" cy="33321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51520" y="5004612"/>
            <a:ext cx="1464878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419294" y="2719172"/>
            <a:ext cx="1446001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1865295" y="2719172"/>
            <a:ext cx="618473" cy="192928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3613563" y="5699717"/>
            <a:ext cx="1728605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3275857" y="4617138"/>
            <a:ext cx="337706" cy="1082579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6148926" y="5162708"/>
            <a:ext cx="2520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Fonder une économie sobre  </a:t>
            </a:r>
            <a:r>
              <a:rPr sz="1400" b="0" dirty="0">
                <a:solidFill>
                  <a:srgbClr val="000000"/>
                </a:solidFill>
                <a:latin typeface="Verdana"/>
              </a:rPr>
              <a:t/>
            </a:r>
            <a:br>
              <a:rPr sz="1400" b="0" dirty="0">
                <a:solidFill>
                  <a:srgbClr val="000000"/>
                </a:solidFill>
                <a:latin typeface="Verdana"/>
              </a:rPr>
            </a:b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en carbone ménageant les </a:t>
            </a:r>
            <a:endParaRPr lang="fr-FR" sz="1400" b="0" dirty="0" smtClean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14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ressources</a:t>
            </a:r>
            <a:endParaRPr lang="fr-FR" sz="1400" b="0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02484" y="4164836"/>
            <a:ext cx="240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Faire participer les citoyens </a:t>
            </a:r>
          </a:p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et les consommateurs</a:t>
            </a:r>
            <a:endParaRPr lang="fr-FR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04766" y="2872413"/>
            <a:ext cx="14285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Disposer d’une </a:t>
            </a:r>
            <a:r>
              <a:rPr sz="1400" b="0" dirty="0">
                <a:solidFill>
                  <a:srgbClr val="000000"/>
                </a:solidFill>
                <a:latin typeface="Verdana"/>
              </a:rPr>
              <a:t/>
            </a:r>
            <a:br>
              <a:rPr sz="1400" b="0" dirty="0">
                <a:solidFill>
                  <a:srgbClr val="000000"/>
                </a:solidFill>
                <a:latin typeface="Verdana"/>
              </a:rPr>
            </a:b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main-d'œuvre </a:t>
            </a:r>
            <a:endParaRPr lang="fr-FR" sz="1400" b="0" dirty="0" smtClean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r>
              <a:rPr lang="fr-FR" sz="14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adéquate</a:t>
            </a:r>
            <a:endParaRPr lang="fr-FR" sz="1400" b="0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flipV="1">
            <a:off x="1725072" y="4747997"/>
            <a:ext cx="111753" cy="256615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85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789" y="989126"/>
            <a:ext cx="805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4. Avancer sur le climat </a:t>
            </a:r>
            <a:r>
              <a:rPr lang="fr-FR" sz="2400" b="0" i="1" dirty="0">
                <a:solidFill>
                  <a:srgbClr val="808080"/>
                </a:solidFill>
                <a:latin typeface="Arial" panose="020B0604020202020204" pitchFamily="34" charset="0"/>
              </a:rPr>
              <a:t>-</a:t>
            </a:r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 Paris et après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95592" y="3885355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0" dirty="0">
                <a:solidFill>
                  <a:srgbClr val="FFFFFF"/>
                </a:solidFill>
                <a:latin typeface="Arial" panose="020B0604020202020204" pitchFamily="34" charset="0"/>
              </a:rPr>
              <a:t>27 %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76256" y="5659595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0" dirty="0">
                <a:solidFill>
                  <a:srgbClr val="FFFFFF"/>
                </a:solidFill>
                <a:latin typeface="Arial" panose="020B0604020202020204" pitchFamily="34" charset="0"/>
              </a:rPr>
              <a:t>+27 %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192480" y="2235061"/>
            <a:ext cx="2700000" cy="2202051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287247"/>
            <a:ext cx="369971" cy="288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6" y="2564904"/>
            <a:ext cx="1002794" cy="16123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30" y="2633448"/>
            <a:ext cx="1200914" cy="16123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2973"/>
            <a:ext cx="1408179" cy="14081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51520" y="1988840"/>
            <a:ext cx="5760639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EXIGENCES DE L'ACCORD DE PARIS</a:t>
            </a:r>
            <a:endParaRPr lang="fr-FR" sz="2000" dirty="0">
              <a:solidFill>
                <a:srgbClr val="9AC4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69264" y="1865727"/>
            <a:ext cx="2988032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L’UE CHEVILLE OUVRIÈRE DE L’ACCORD DE PARIS </a:t>
            </a:r>
            <a:endParaRPr lang="fr-FR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45869" y="2702973"/>
            <a:ext cx="20882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Ratification par:</a:t>
            </a:r>
          </a:p>
          <a:p>
            <a:r>
              <a:rPr lang="fr-FR" sz="4000" dirty="0">
                <a:solidFill>
                  <a:srgbClr val="03A9DD"/>
                </a:solidFill>
                <a:latin typeface="Arial" panose="020B0604020202020204" pitchFamily="34" charset="0"/>
              </a:rPr>
              <a:t>55</a:t>
            </a:r>
          </a:p>
          <a:p>
            <a:r>
              <a:rPr lang="fr-FR" sz="2000" dirty="0">
                <a:solidFill>
                  <a:srgbClr val="03A9DD"/>
                </a:solidFill>
                <a:latin typeface="Arial" panose="020B0604020202020204" pitchFamily="34" charset="0"/>
              </a:rPr>
              <a:t>parties</a:t>
            </a:r>
          </a:p>
          <a:p>
            <a:endParaRPr lang="fr-FR" sz="200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4007" y="2799911"/>
            <a:ext cx="136815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Représentant:</a:t>
            </a:r>
          </a:p>
          <a:p>
            <a:r>
              <a:rPr lang="fr-FR" sz="4000" dirty="0">
                <a:solidFill>
                  <a:srgbClr val="03A9DD"/>
                </a:solidFill>
                <a:latin typeface="Arial" panose="020B0604020202020204" pitchFamily="34" charset="0"/>
              </a:rPr>
              <a:t>55 %</a:t>
            </a:r>
          </a:p>
          <a:p>
            <a:pPr>
              <a:spcBef>
                <a:spcPts val="600"/>
              </a:spcBef>
            </a:pP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des émissions mondiales</a:t>
            </a:r>
            <a:r>
              <a:rPr sz="1800" b="0">
                <a:solidFill>
                  <a:srgbClr val="000000"/>
                </a:solidFill>
                <a:latin typeface="Verdana"/>
              </a:rPr>
              <a:t/>
            </a:r>
            <a:br>
              <a:rPr sz="1800" b="0">
                <a:solidFill>
                  <a:srgbClr val="000000"/>
                </a:solidFill>
                <a:latin typeface="Verdana"/>
              </a:rPr>
            </a:b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de gaz à effet de serre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3" y="3295402"/>
            <a:ext cx="369971" cy="28848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96340" y="2799911"/>
            <a:ext cx="156095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DC640"/>
                </a:solidFill>
                <a:latin typeface="Arial" panose="020B0604020202020204" pitchFamily="34" charset="0"/>
              </a:rPr>
              <a:t>Ratification par l’UE:</a:t>
            </a:r>
          </a:p>
          <a:p>
            <a:r>
              <a:rPr lang="fr-FR" sz="4000" dirty="0">
                <a:solidFill>
                  <a:srgbClr val="03A9DD"/>
                </a:solidFill>
                <a:latin typeface="Arial" panose="020B0604020202020204" pitchFamily="34" charset="0"/>
              </a:rPr>
              <a:t>&gt;55%</a:t>
            </a:r>
          </a:p>
          <a:p>
            <a:pPr>
              <a:spcBef>
                <a:spcPts val="600"/>
              </a:spcBef>
            </a:pP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Le pourcentage requis des émissions mondiales est dépassé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64583"/>
            <a:ext cx="2695333" cy="149501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38" y="787910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4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10" y="130772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4. </a:t>
            </a:r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Avancer sur le climat</a:t>
            </a:r>
            <a:endParaRPr lang="fr-FR" sz="2400" b="0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625189" y="1992297"/>
            <a:ext cx="0" cy="388200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2592252" y="2183318"/>
            <a:ext cx="4868665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SOUTIEN FINANCIER ET INVESTISSEMENTS 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2600852" y="2686600"/>
            <a:ext cx="4851467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2600852" y="3506714"/>
            <a:ext cx="4851468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2583654" y="4339554"/>
            <a:ext cx="4868665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583654" y="5166030"/>
            <a:ext cx="4868665" cy="691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320933" y="2738823"/>
            <a:ext cx="41313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8DC640"/>
                </a:solidFill>
                <a:latin typeface="Arial" panose="020B0604020202020204" pitchFamily="34" charset="0"/>
              </a:rPr>
              <a:t>20%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 du budget de l'UE est alloué à des dépenses liées au climat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289280" y="3556470"/>
            <a:ext cx="4446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Les dépenses liées au climat dépasseront </a:t>
            </a:r>
            <a:r>
              <a:rPr lang="fr-FR" sz="1800" dirty="0">
                <a:solidFill>
                  <a:srgbClr val="8DC640"/>
                </a:solidFill>
                <a:latin typeface="Arial" panose="020B0604020202020204" pitchFamily="34" charset="0"/>
              </a:rPr>
              <a:t>35 %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 du </a:t>
            </a:r>
            <a:r>
              <a:rPr lang="fr-FR" sz="1600" dirty="0" smtClean="0">
                <a:solidFill>
                  <a:srgbClr val="808080"/>
                </a:solidFill>
                <a:latin typeface="Arial" panose="020B0604020202020204" pitchFamily="34" charset="0"/>
              </a:rPr>
              <a:t>budget global 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d'Horizon 2020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307435" y="4422555"/>
            <a:ext cx="41448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8DC640"/>
                </a:solidFill>
                <a:latin typeface="Arial" panose="020B0604020202020204" pitchFamily="34" charset="0"/>
              </a:rPr>
              <a:t>40 %</a:t>
            </a: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 des projets de l’ESFI contribuant à l'action en faveur du climat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00" y="2789763"/>
            <a:ext cx="518161" cy="51816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19" y="3653862"/>
            <a:ext cx="518161" cy="51816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18" y="4478325"/>
            <a:ext cx="518161" cy="518161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3320931" y="5272399"/>
            <a:ext cx="4131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Des projets verts en Afrique via le plan d'investissement extérieur européen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12" y="5238038"/>
            <a:ext cx="536449" cy="515113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60" y="1128226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7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36" y="5352768"/>
            <a:ext cx="3620641" cy="5015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9714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4. </a:t>
            </a:r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</a:rPr>
              <a:t>Avancer sur le climat</a:t>
            </a:r>
            <a:endParaRPr lang="fr-FR" sz="2400" b="0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9378" y="1678617"/>
            <a:ext cx="585498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RÉDUIRE LES ÉMISSIONS DE GAZ À EFFET DE SERRE D’AU MOINS </a:t>
            </a:r>
            <a:r>
              <a:rPr lang="fr-FR" sz="1400" dirty="0">
                <a:solidFill>
                  <a:srgbClr val="9AC43D"/>
                </a:solidFill>
                <a:latin typeface="Arial" panose="020B0604020202020204" pitchFamily="34" charset="0"/>
              </a:rPr>
              <a:t>40%</a:t>
            </a:r>
            <a:endParaRPr lang="fr-FR" sz="1400" dirty="0">
              <a:solidFill>
                <a:srgbClr val="9AC4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5279" y="3279485"/>
            <a:ext cx="584908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FAIRE PASSER LA PART DES ÉNERGIES RENOUVELABLES DANS LE BOUQUET ÉNERGÉTIQUE À </a:t>
            </a:r>
            <a:r>
              <a:rPr lang="fr-FR" sz="1400" dirty="0">
                <a:solidFill>
                  <a:srgbClr val="9AC43D"/>
                </a:solidFill>
                <a:latin typeface="Arial" panose="020B0604020202020204" pitchFamily="34" charset="0"/>
              </a:rPr>
              <a:t>27 %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AU MINIMUM</a:t>
            </a:r>
            <a:endParaRPr lang="fr-FR" sz="1400" dirty="0">
              <a:solidFill>
                <a:srgbClr val="9AC4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9379" y="4849238"/>
            <a:ext cx="58549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AMÉLIORER L’EFFICACITÉ ÉNERGÉTIQUE D’AU MOINS </a:t>
            </a:r>
            <a:r>
              <a:rPr lang="fr-FR" sz="1400" dirty="0">
                <a:solidFill>
                  <a:srgbClr val="9AC43D"/>
                </a:solidFill>
                <a:latin typeface="Arial" panose="020B0604020202020204" pitchFamily="34" charset="0"/>
              </a:rPr>
              <a:t>27 %</a:t>
            </a:r>
            <a:endParaRPr lang="fr-FR" sz="1400" dirty="0">
              <a:solidFill>
                <a:srgbClr val="9AC4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1180" y="5854307"/>
            <a:ext cx="2383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(par rapport au statu quo)</a:t>
            </a:r>
            <a:endParaRPr lang="fr-FR" sz="800" b="0" i="1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62"/>
          <a:stretch/>
        </p:blipFill>
        <p:spPr>
          <a:xfrm>
            <a:off x="2411760" y="5287275"/>
            <a:ext cx="742670" cy="673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2240569"/>
            <a:ext cx="5109827" cy="8308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68" y="4053114"/>
            <a:ext cx="5109827" cy="7211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37110" y="2966218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800" b="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(par rapport au niveau de 1990)</a:t>
            </a:r>
            <a:endParaRPr lang="fr-FR" sz="800" b="0" i="1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8851" y="2440476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2020</a:t>
            </a:r>
          </a:p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2030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1285" y="5368496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808080"/>
                </a:solidFill>
                <a:latin typeface="Arial" panose="020B0604020202020204" pitchFamily="34" charset="0"/>
              </a:rPr>
              <a:t>2020</a:t>
            </a:r>
          </a:p>
          <a:p>
            <a:r>
              <a:rPr lang="fr-FR" sz="1200" dirty="0">
                <a:solidFill>
                  <a:srgbClr val="808080"/>
                </a:solidFill>
                <a:latin typeface="Arial" panose="020B0604020202020204" pitchFamily="34" charset="0"/>
              </a:rPr>
              <a:t>2030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9932" y="4030979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137" y="405311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</a:rPr>
              <a:t>2030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08008" y="402233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20 %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4032" y="2672636"/>
            <a:ext cx="771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-40 %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54496" y="2394310"/>
            <a:ext cx="790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-20 %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59569" y="408119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</a:rPr>
              <a:t>27 %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88744" y="5287275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+20 %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7314" y="558677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</a:rPr>
              <a:t>+27 %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275856" y="1923256"/>
            <a:ext cx="0" cy="388200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6258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251520" y="3801899"/>
            <a:ext cx="2700000" cy="1933449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222000" y="3789040"/>
            <a:ext cx="2700000" cy="1933449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192405" y="3800280"/>
            <a:ext cx="2700000" cy="1933449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1520" y="1700808"/>
            <a:ext cx="2700000" cy="1933449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222000" y="1705890"/>
            <a:ext cx="2700000" cy="1928368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92405" y="1700808"/>
            <a:ext cx="2700000" cy="1933449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r="76582" b="46688"/>
          <a:stretch/>
        </p:blipFill>
        <p:spPr>
          <a:xfrm>
            <a:off x="782766" y="1700808"/>
            <a:ext cx="1637509" cy="118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388" y="2956882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Mettre en œuvre l’</a:t>
            </a: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accord de Paris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31550" y="2793702"/>
            <a:ext cx="3384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Mettre en œuvre les propositions relatives à</a:t>
            </a: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l'Union de l'énergie et au changement climatique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2330" y="2781753"/>
            <a:ext cx="270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Appliquer la </a:t>
            </a: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stratégie pour une mobilité </a:t>
            </a:r>
            <a:r>
              <a:rPr sz="1400" b="0" dirty="0">
                <a:solidFill>
                  <a:srgbClr val="000000"/>
                </a:solidFill>
                <a:latin typeface="Verdana"/>
              </a:rPr>
              <a:t/>
            </a:r>
            <a:br>
              <a:rPr sz="1400" b="0" dirty="0">
                <a:solidFill>
                  <a:srgbClr val="000000"/>
                </a:solidFill>
                <a:latin typeface="Verdana"/>
              </a:rPr>
            </a:b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à faible taux d’émissions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279" y="4887731"/>
            <a:ext cx="2970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Accélérer l'</a:t>
            </a: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innovation dans les énergies propres et la compétitivité mondiale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524" y="9714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808080"/>
                </a:solidFill>
                <a:latin typeface="Arial" panose="020B0604020202020204" pitchFamily="34" charset="0"/>
              </a:rPr>
              <a:t>Prochaines étapes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55189" b="48141"/>
          <a:stretch/>
        </p:blipFill>
        <p:spPr>
          <a:xfrm>
            <a:off x="4025105" y="1776459"/>
            <a:ext cx="1093791" cy="108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2001" y="4860880"/>
            <a:ext cx="27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Travailler sur le </a:t>
            </a: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financement durable</a:t>
            </a: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 et les investissements</a:t>
            </a:r>
            <a:endParaRPr lang="fr-FR" sz="14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7725" y="4883486"/>
            <a:ext cx="2610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Renforcer les </a:t>
            </a:r>
            <a:r>
              <a:rPr lang="fr-FR" sz="1400" dirty="0">
                <a:solidFill>
                  <a:srgbClr val="808080"/>
                </a:solidFill>
                <a:latin typeface="Arial" panose="020B0604020202020204" pitchFamily="34" charset="0"/>
              </a:rPr>
              <a:t>moyens de l’UE</a:t>
            </a:r>
            <a:r>
              <a:rPr lang="fr-FR" sz="1400" b="0" dirty="0">
                <a:solidFill>
                  <a:srgbClr val="808080"/>
                </a:solidFill>
                <a:latin typeface="Arial" panose="020B0604020202020204" pitchFamily="34" charset="0"/>
              </a:rPr>
              <a:t> pour passer à une économie propre</a:t>
            </a:r>
            <a:endParaRPr lang="fr-FR" sz="14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39782" y="3717032"/>
            <a:ext cx="8652548" cy="1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05" y="4158268"/>
            <a:ext cx="756000" cy="756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62270" y="1828223"/>
            <a:ext cx="1160271" cy="862586"/>
            <a:chOff x="6873454" y="1828223"/>
            <a:chExt cx="1160271" cy="86258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947" y="1828223"/>
              <a:ext cx="874778" cy="86258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454" y="1981346"/>
              <a:ext cx="422181" cy="27317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97" y="4136645"/>
            <a:ext cx="799245" cy="799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43" y="4211655"/>
            <a:ext cx="1124714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8DC640"/>
                </a:solidFill>
                <a:latin typeface="Arial" panose="020B0604020202020204" pitchFamily="34" charset="0"/>
              </a:rPr>
              <a:t>#EnergyUnion</a:t>
            </a:r>
            <a:endParaRPr lang="fr-FR" sz="1600" dirty="0">
              <a:solidFill>
                <a:srgbClr val="8DC6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Isosceles Triangle 10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0FB6F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" name="Curved Right Arrow 11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 kern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9" name="Isosceles Triangle 18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81CE0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0" name="Curved Right Arrow 19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 kern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16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387029"/>
            <a:ext cx="8352928" cy="467082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10" y="1319682"/>
            <a:ext cx="1459856" cy="620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1518" y="1854959"/>
            <a:ext cx="330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COMPÉTENCES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921" y="2262960"/>
            <a:ext cx="2436934" cy="3519569"/>
          </a:xfrm>
          <a:prstGeom prst="rect">
            <a:avLst/>
          </a:prstGeom>
          <a:noFill/>
          <a:ln>
            <a:solidFill>
              <a:srgbClr val="2ABCD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5838" y="2311548"/>
            <a:ext cx="2091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EXCLUSIVES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63888" y="2262960"/>
            <a:ext cx="2520280" cy="351956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2278676"/>
            <a:ext cx="1896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PARTAGÉES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5145" y="2266458"/>
            <a:ext cx="2395714" cy="3516072"/>
          </a:xfrm>
          <a:prstGeom prst="rect">
            <a:avLst/>
          </a:prstGeom>
          <a:noFill/>
          <a:ln>
            <a:solidFill>
              <a:srgbClr val="E2A5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0397" y="2266458"/>
            <a:ext cx="220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D’APPUI</a:t>
            </a:r>
          </a:p>
        </p:txBody>
      </p:sp>
      <p:sp>
        <p:nvSpPr>
          <p:cNvPr id="16" name="Chevron 15"/>
          <p:cNvSpPr/>
          <p:nvPr/>
        </p:nvSpPr>
        <p:spPr>
          <a:xfrm rot="5400000">
            <a:off x="1915939" y="2781897"/>
            <a:ext cx="436140" cy="439423"/>
          </a:xfrm>
          <a:prstGeom prst="chevron">
            <a:avLst/>
          </a:prstGeom>
          <a:solidFill>
            <a:srgbClr val="2ABC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5400000">
            <a:off x="4615902" y="2778751"/>
            <a:ext cx="436140" cy="439423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rot="5400000">
            <a:off x="7316539" y="2781897"/>
            <a:ext cx="436140" cy="439423"/>
          </a:xfrm>
          <a:prstGeom prst="chevron">
            <a:avLst/>
          </a:prstGeom>
          <a:solidFill>
            <a:srgbClr val="E2A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9" name="Picture 8" descr="Bildergebnis für europa flag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91" y="3357800"/>
            <a:ext cx="980583" cy="653721"/>
          </a:xfrm>
          <a:prstGeom prst="rect">
            <a:avLst/>
          </a:prstGeom>
          <a:noFill/>
          <a:ln>
            <a:solidFill>
              <a:srgbClr val="4572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1" b="8442"/>
          <a:stretch/>
        </p:blipFill>
        <p:spPr bwMode="auto">
          <a:xfrm>
            <a:off x="4325545" y="3357535"/>
            <a:ext cx="962988" cy="641853"/>
          </a:xfrm>
          <a:prstGeom prst="rect">
            <a:avLst/>
          </a:prstGeom>
          <a:noFill/>
          <a:ln w="9525">
            <a:solidFill>
              <a:srgbClr val="4572A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4" descr="Bildergebnis für eu member stat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76"/>
          <a:stretch/>
        </p:blipFill>
        <p:spPr bwMode="auto">
          <a:xfrm>
            <a:off x="7077087" y="3363892"/>
            <a:ext cx="1003787" cy="712930"/>
          </a:xfrm>
          <a:prstGeom prst="rect">
            <a:avLst/>
          </a:prstGeom>
          <a:noFill/>
          <a:ln>
            <a:solidFill>
              <a:srgbClr val="4572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84167" y="4095138"/>
            <a:ext cx="200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- Commerce </a:t>
            </a:r>
          </a:p>
          <a:p>
            <a:r>
              <a:rPr lang="fr-FR" sz="20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-</a:t>
            </a:r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Concurrence </a:t>
            </a:r>
            <a:endParaRPr lang="fr-FR" sz="200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84055" y="4135912"/>
            <a:ext cx="229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- Agriculture </a:t>
            </a:r>
          </a:p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- Environnement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69122" y="4178505"/>
            <a:ext cx="20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- Tourisme </a:t>
            </a:r>
          </a:p>
          <a:p>
            <a:pPr algn="ctr"/>
            <a:r>
              <a:rPr lang="fr-FR" sz="200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 - Éducation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15" y="5020770"/>
            <a:ext cx="772470" cy="62957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90" y="5048451"/>
            <a:ext cx="943481" cy="69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51" y="4992459"/>
            <a:ext cx="761623" cy="73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66" y="5016499"/>
            <a:ext cx="626144" cy="63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2" y="5035029"/>
            <a:ext cx="916182" cy="70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1" y="4903665"/>
            <a:ext cx="510702" cy="85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90742" y="797309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Répartition</a:t>
            </a:r>
            <a:r>
              <a:rPr lang="fr-FR" smtClean="0"/>
              <a:t> </a:t>
            </a:r>
            <a:r>
              <a:rPr lang="fr-FR" sz="2600" kern="0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des compétences</a:t>
            </a:r>
            <a:endParaRPr lang="fr-FR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8000" y="4869160"/>
            <a:ext cx="3780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8AC6C0"/>
                </a:solidFill>
                <a:latin typeface="Arial" panose="020B0604020202020204" pitchFamily="34" charset="0"/>
              </a:rPr>
              <a:t>UN PROGRAMME DE L’UE</a:t>
            </a:r>
          </a:p>
          <a:p>
            <a:r>
              <a:rPr lang="fr-FR" sz="2800" dirty="0">
                <a:solidFill>
                  <a:srgbClr val="8AC6C0"/>
                </a:solidFill>
                <a:latin typeface="Arial" panose="020B0604020202020204" pitchFamily="34" charset="0"/>
              </a:rPr>
              <a:t>POUR LA FISCALITÉ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6176" y="63813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E7CA4C"/>
                </a:solidFill>
                <a:latin typeface="Arial" panose="020B0604020202020204" pitchFamily="34" charset="0"/>
              </a:rPr>
              <a:t>#FairTaxationEU</a:t>
            </a:r>
            <a:endParaRPr lang="fr-FR" sz="1600" dirty="0">
              <a:solidFill>
                <a:srgbClr val="E7CA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37" y="980728"/>
            <a:ext cx="3987725" cy="26030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4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11560" y="86092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Pourquoi avons-nous besoin d'un programme de lutte </a:t>
            </a:r>
            <a:endParaRPr lang="fr-FR" sz="2400" b="0" dirty="0" smtClean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contre </a:t>
            </a:r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l’évasion fiscale?</a:t>
            </a:r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7" y="1092134"/>
            <a:ext cx="8896214" cy="464149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274" y="4544516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1) prive les budgets publics de</a:t>
            </a:r>
            <a:r>
              <a:rPr lang="fr-FR" sz="1600" dirty="0">
                <a:solidFill>
                  <a:srgbClr val="6DBFBF"/>
                </a:solidFill>
                <a:latin typeface="Arial" panose="020B0604020202020204" pitchFamily="34" charset="0"/>
              </a:rPr>
              <a:t> milliards d’euros chaque année</a:t>
            </a:r>
            <a:endParaRPr lang="fr-FR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/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2) </a:t>
            </a:r>
            <a:r>
              <a:rPr lang="fr-FR" sz="1600" dirty="0">
                <a:solidFill>
                  <a:srgbClr val="6DBFBF"/>
                </a:solidFill>
                <a:latin typeface="Arial" panose="020B0604020202020204" pitchFamily="34" charset="0"/>
              </a:rPr>
              <a:t>alourdit la charge fiscale pesant sur les citoyens</a:t>
            </a:r>
            <a:r>
              <a:rPr lang="fr-FR" sz="1600" b="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66700" indent="-266700"/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3) entraîne des </a:t>
            </a:r>
            <a:r>
              <a:rPr lang="fr-FR" sz="1600" dirty="0">
                <a:solidFill>
                  <a:srgbClr val="6DBFBF"/>
                </a:solidFill>
                <a:latin typeface="Arial" panose="020B0604020202020204" pitchFamily="34" charset="0"/>
              </a:rPr>
              <a:t>distorsions de concurrence</a:t>
            </a: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pour les entreprises qui paient leur part de l’impôt </a:t>
            </a:r>
            <a:endParaRPr lang="fr-FR" sz="1600" b="0" dirty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04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9301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Assiette commune consolidée pour l’impôt sur les sociétés (ACCIS)</a:t>
            </a:r>
            <a:endParaRPr lang="fr-FR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8891938" cy="3733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072887"/>
            <a:ext cx="3455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Les États membres de l’Union perdent jusqu’à </a:t>
            </a:r>
            <a:r>
              <a:rPr lang="fr-FR" sz="1800" dirty="0">
                <a:solidFill>
                  <a:srgbClr val="8AC6C0">
                    <a:lumMod val="75000"/>
                  </a:srgbClr>
                </a:solidFill>
                <a:latin typeface="Arial" panose="020B0604020202020204" pitchFamily="34" charset="0"/>
              </a:rPr>
              <a:t>70 milliards d’euros</a:t>
            </a:r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par an en raison de l’évasion fiscale des entreprises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576" y="2609251"/>
            <a:ext cx="7136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E7CA4C"/>
                </a:solidFill>
                <a:latin typeface="Arial" panose="020B0604020202020204" pitchFamily="34" charset="0"/>
              </a:rPr>
              <a:t>70 milliards</a:t>
            </a:r>
          </a:p>
          <a:p>
            <a:pPr algn="ctr"/>
            <a:r>
              <a:rPr lang="fr-FR" sz="1400" dirty="0">
                <a:solidFill>
                  <a:srgbClr val="E7CA4C"/>
                </a:solidFill>
                <a:latin typeface="Arial" panose="020B0604020202020204" pitchFamily="34" charset="0"/>
              </a:rPr>
              <a:t>d’euros</a:t>
            </a:r>
          </a:p>
          <a:p>
            <a:endParaRPr lang="fr-FR" sz="12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968" y="1916030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L’</a:t>
            </a:r>
            <a:r>
              <a:rPr lang="fr-FR" sz="1800" dirty="0">
                <a:solidFill>
                  <a:srgbClr val="8AC6C0">
                    <a:lumMod val="75000"/>
                  </a:srgbClr>
                </a:solidFill>
                <a:latin typeface="Arial" panose="020B0604020202020204" pitchFamily="34" charset="0"/>
              </a:rPr>
              <a:t>ACCIS</a:t>
            </a:r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a pour objectif: </a:t>
            </a:r>
          </a:p>
          <a:p>
            <a:endParaRPr lang="fr-FR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 lutter contre l'évasion fiscale</a:t>
            </a:r>
          </a:p>
          <a:p>
            <a:endParaRPr lang="fr-FR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 </a:t>
            </a: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lutter contre la planification fiscale agressive</a:t>
            </a:r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et les abus fiscaux transfrontières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d’offrir un </a:t>
            </a: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ensemble unique de règles</a:t>
            </a:r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que les entreprises transfrontières peuvent utiliser pour calculer leurs bénéfices imposables dans l’UE</a:t>
            </a:r>
          </a:p>
        </p:txBody>
      </p:sp>
    </p:spTree>
    <p:extLst>
      <p:ext uri="{BB962C8B-B14F-4D97-AF65-F5344CB8AC3E}">
        <p14:creationId xmlns:p14="http://schemas.microsoft.com/office/powerpoint/2010/main" val="37475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363927" y="836712"/>
            <a:ext cx="968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Asymétries et failles entre les systèmes nationaux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6290" y="5293136"/>
            <a:ext cx="228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6DBFBF"/>
                </a:solidFill>
                <a:latin typeface="Arial" panose="020B0604020202020204" pitchFamily="34" charset="0"/>
              </a:rPr>
              <a:t>13 milliards d'euros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8278" y="2081172"/>
            <a:ext cx="4070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Fiat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et 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Starbucks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— aide d’État illégale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6290" y="2849866"/>
            <a:ext cx="377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McDonald’s</a:t>
            </a:r>
            <a:r>
              <a:rPr lang="fr-FR" sz="14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— enquête relative à un avantage fiscal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833" y="3881953"/>
            <a:ext cx="477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La 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Belgique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doit récupérer </a:t>
            </a:r>
            <a:r>
              <a:rPr lang="fr-FR" sz="1400" dirty="0">
                <a:solidFill>
                  <a:srgbClr val="48A8A1"/>
                </a:solidFill>
                <a:latin typeface="Arial" panose="020B0604020202020204" pitchFamily="34" charset="0"/>
              </a:rPr>
              <a:t>700 millions d'euros </a:t>
            </a:r>
          </a:p>
          <a:p>
            <a:r>
              <a:rPr lang="fr-FR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auprès 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 plus de 30 entreprises 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594745" y="2855497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235635" y="2028909"/>
            <a:ext cx="206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Octobre 2015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6517558" y="3109372"/>
            <a:ext cx="0" cy="177652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2302055" y="2196602"/>
            <a:ext cx="0" cy="2927257"/>
          </a:xfrm>
          <a:prstGeom prst="line">
            <a:avLst/>
          </a:prstGeom>
          <a:noFill/>
          <a:ln w="19050" cap="flat" cmpd="sng" algn="ctr">
            <a:solidFill>
              <a:srgbClr val="6DBF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0" y="2863267"/>
            <a:ext cx="2246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Décembre 2015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10" y="1812885"/>
            <a:ext cx="647665" cy="673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11" y="2005414"/>
            <a:ext cx="550090" cy="4555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11" y="2676981"/>
            <a:ext cx="703359" cy="57606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1307" y="3685093"/>
            <a:ext cx="1886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Janvier 2016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3685093"/>
            <a:ext cx="842610" cy="84261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94381" y="4981237"/>
            <a:ext cx="1886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Août 2016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446071" y="4981237"/>
            <a:ext cx="23203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L’Irlande 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doit récupérer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46071" y="5862523"/>
            <a:ext cx="3695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 recettes fiscales perdues auprès d’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Apple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995">
            <a:off x="6076934" y="4786009"/>
            <a:ext cx="1038443" cy="1270127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 bwMode="auto">
          <a:xfrm>
            <a:off x="2230047" y="2120908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2230047" y="2956439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2225950" y="3769897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223190" y="5047754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2299295" y="5153865"/>
            <a:ext cx="6857" cy="1339540"/>
          </a:xfrm>
          <a:prstGeom prst="line">
            <a:avLst/>
          </a:prstGeom>
          <a:noFill/>
          <a:ln w="19050" cap="flat" cmpd="sng" algn="ctr">
            <a:solidFill>
              <a:srgbClr val="6DBFB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70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23280"/>
            <a:ext cx="8280920" cy="52300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9587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Stratégie extérieure 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487884" y="2800673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323528" y="2492895"/>
            <a:ext cx="8518592" cy="3024337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4188126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Des critères </a:t>
            </a:r>
          </a:p>
          <a:p>
            <a:pPr algn="ctr"/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 bonne gouvernance fiscale mis à jour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5699" y="2685216"/>
            <a:ext cx="2732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Nous proposons: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410697" y="3054548"/>
            <a:ext cx="0" cy="177652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508104" y="3198563"/>
            <a:ext cx="0" cy="1704515"/>
          </a:xfrm>
          <a:prstGeom prst="line">
            <a:avLst/>
          </a:prstGeom>
          <a:noFill/>
          <a:ln w="9525" cap="flat" cmpd="sng" algn="ctr">
            <a:solidFill>
              <a:srgbClr val="6DBF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3707904" y="3198563"/>
            <a:ext cx="0" cy="1704515"/>
          </a:xfrm>
          <a:prstGeom prst="line">
            <a:avLst/>
          </a:prstGeom>
          <a:noFill/>
          <a:ln w="9525" cap="flat" cmpd="sng" algn="ctr">
            <a:solidFill>
              <a:srgbClr val="6DBF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1907704" y="3198563"/>
            <a:ext cx="0" cy="1704515"/>
          </a:xfrm>
          <a:prstGeom prst="line">
            <a:avLst/>
          </a:prstGeom>
          <a:noFill/>
          <a:ln w="9525" cap="flat" cmpd="sng" algn="ctr">
            <a:solidFill>
              <a:srgbClr val="6DBF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7308304" y="3198563"/>
            <a:ext cx="0" cy="1704515"/>
          </a:xfrm>
          <a:prstGeom prst="line">
            <a:avLst/>
          </a:prstGeom>
          <a:noFill/>
          <a:ln w="9525" cap="flat" cmpd="sng" algn="ctr">
            <a:solidFill>
              <a:srgbClr val="6DBF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7308304" y="4218923"/>
            <a:ext cx="16561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Un nouveau 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processus de recensement dans l'Union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des pays tiers qui ne respectent pas les règles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9912" y="4218923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Une 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aide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aux pays en développement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8104" y="4218923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Des 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conditions de bonne gouvernance fiscale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pour les fonds de l’Union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1720" y="4218923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Des </a:t>
            </a:r>
            <a:r>
              <a:rPr lang="fr-FR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clauses fiscales</a:t>
            </a:r>
            <a:r>
              <a:rPr lang="fr-FR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dans les accords internationaux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7" y="3266785"/>
            <a:ext cx="857938" cy="7958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02" y="3340175"/>
            <a:ext cx="1029874" cy="74333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35" y="3199472"/>
            <a:ext cx="566124" cy="9735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9" y="3198562"/>
            <a:ext cx="934703" cy="8929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1045" y="3136611"/>
            <a:ext cx="333363" cy="10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20726" y="9309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Prochaines étapes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4941168"/>
            <a:ext cx="583264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Échange d’informations relatives aux comptes financiers avec la Suisse, l'Andorre et Monaco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Transposition effective de la directive sur la lutte contre l’évasion fiscale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775916" y="3646696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698729" y="3900571"/>
            <a:ext cx="0" cy="177652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stCxn id="28" idx="4"/>
          </p:cNvCxnSpPr>
          <p:nvPr/>
        </p:nvCxnSpPr>
        <p:spPr bwMode="auto">
          <a:xfrm flipH="1">
            <a:off x="1981215" y="1636994"/>
            <a:ext cx="4097" cy="4240278"/>
          </a:xfrm>
          <a:prstGeom prst="line">
            <a:avLst/>
          </a:prstGeom>
          <a:noFill/>
          <a:ln w="19050" cap="flat" cmpd="sng" algn="ctr">
            <a:solidFill>
              <a:srgbClr val="6DBF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 bwMode="auto">
          <a:xfrm>
            <a:off x="1909207" y="1484784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907704" y="3162132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00847" y="4818316"/>
            <a:ext cx="152210" cy="152210"/>
          </a:xfrm>
          <a:prstGeom prst="ellipse">
            <a:avLst/>
          </a:prstGeom>
          <a:solidFill>
            <a:srgbClr val="6DBFB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7139" y="1392597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6DBFBF"/>
                </a:solidFill>
                <a:latin typeface="Arial" panose="020B0604020202020204" pitchFamily="34" charset="0"/>
              </a:rPr>
              <a:t>2016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99598" y="3068960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6DBFBF"/>
                </a:solidFill>
                <a:latin typeface="Arial" panose="020B0604020202020204" pitchFamily="34" charset="0"/>
              </a:rPr>
              <a:t>2017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05052" y="4725144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6DBFBF"/>
                </a:solidFill>
                <a:latin typeface="Arial" panose="020B0604020202020204" pitchFamily="34" charset="0"/>
              </a:rPr>
              <a:t>2018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698" y="1636994"/>
            <a:ext cx="547260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Proposition de relance de l’assiette commune consolidée pour l’impôt sur les sociétés (</a:t>
            </a: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ACCIS</a:t>
            </a: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Proposition relative aux </a:t>
            </a: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mécanismes de règlement des différends en matière de double imposition</a:t>
            </a: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entre les États membres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6698" y="3345379"/>
            <a:ext cx="574520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Première </a:t>
            </a: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liste commune de l’Union recensant les pays tiers</a:t>
            </a: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qui refusent de respecter les normes de bonne gouvernance fiscale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Nouvelles </a:t>
            </a:r>
            <a:r>
              <a:rPr lang="fr-FR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règles de l’Union concernant les déclarations pays par pays</a:t>
            </a:r>
            <a:r>
              <a:rPr lang="fr-FR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 entre les autorités fiscales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2339752" y="3212976"/>
            <a:ext cx="4608512" cy="0"/>
          </a:xfrm>
          <a:prstGeom prst="line">
            <a:avLst/>
          </a:prstGeom>
          <a:noFill/>
          <a:ln w="12700" cap="flat" cmpd="sng" algn="ctr">
            <a:solidFill>
              <a:srgbClr val="E7CA4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2339752" y="4869160"/>
            <a:ext cx="4608512" cy="0"/>
          </a:xfrm>
          <a:prstGeom prst="line">
            <a:avLst/>
          </a:prstGeom>
          <a:noFill/>
          <a:ln w="12700" cap="flat" cmpd="sng" algn="ctr">
            <a:solidFill>
              <a:srgbClr val="E7CA4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33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E7CA4C"/>
                </a:solidFill>
                <a:latin typeface="Arial" panose="020B0604020202020204" pitchFamily="34" charset="0"/>
              </a:rPr>
              <a:t>#FairTaxationEU</a:t>
            </a:r>
            <a:endParaRPr lang="fr-FR" sz="1600" dirty="0">
              <a:solidFill>
                <a:srgbClr val="E7CA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Isosceles Triangle 7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9" name="Curved Right Arrow 8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2" name="Isosceles Triangle 11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F8CB2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Curved Right Arrow 12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FR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38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DeepeningEMU</a:t>
            </a:r>
            <a:endParaRPr lang="en-GB" sz="16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8000" y="4870800"/>
            <a:ext cx="4230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BC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COMPLÉTER L'UNION ÉCONOMIQUE ET MONÉTAIRE</a:t>
            </a:r>
            <a:endParaRPr lang="en-GB" sz="2800" dirty="0">
              <a:solidFill>
                <a:srgbClr val="FBC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34"/>
          <a:stretch/>
        </p:blipFill>
        <p:spPr bwMode="auto">
          <a:xfrm>
            <a:off x="2627785" y="980728"/>
            <a:ext cx="3887316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34771" y="114464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Approfondir l'Union économique et monétaire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8777" y="3848891"/>
            <a:ext cx="225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Mécanisme européen de stabilité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528" y="3848891"/>
            <a:ext cx="1521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bancaire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81282" y="3848890"/>
            <a:ext cx="287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Représentation unifiée de la zone euro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30" y="4509120"/>
            <a:ext cx="1427419" cy="9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06792" y="1698915"/>
            <a:ext cx="17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Conseils consultatifs nationaux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08" y="2529000"/>
            <a:ext cx="875373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87" y="4477365"/>
            <a:ext cx="1143845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22" y="4552836"/>
            <a:ext cx="959434" cy="9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79031" y="1704832"/>
            <a:ext cx="203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Règles budgétaires plus adaptées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94" y="2526718"/>
            <a:ext cx="689926" cy="9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997" y="1698915"/>
            <a:ext cx="25091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Semestre européen de coordination des politiques économiques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4" y="2529000"/>
            <a:ext cx="916450" cy="9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83968" y="1698915"/>
            <a:ext cx="289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Procédure</a:t>
            </a:r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concernant</a:t>
            </a:r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160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déséquilibres</a:t>
            </a:r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macroéconomiques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87" y="2526718"/>
            <a:ext cx="98127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4023" y="9544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Réformes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menées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2 premières </a:t>
            </a:r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années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1111" y="2958868"/>
            <a:ext cx="692497" cy="936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</a:p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/</a:t>
            </a:r>
            <a:b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03372" y="1706987"/>
            <a:ext cx="65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Flexibilité dans le cadre des règles du pacte de stabilité et de croissance</a:t>
            </a:r>
            <a:endParaRPr lang="en-GB" sz="20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1296" y="3100530"/>
            <a:ext cx="6502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Rationalisation et renforcement du semestre européen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15562" y="2708920"/>
            <a:ext cx="718483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843554" y="3005273"/>
            <a:ext cx="1245577" cy="889699"/>
            <a:chOff x="874394" y="3037063"/>
            <a:chExt cx="1646222" cy="1175874"/>
          </a:xfrm>
        </p:grpSpPr>
        <p:sp>
          <p:nvSpPr>
            <p:cNvPr id="10" name="Oval 9"/>
            <p:cNvSpPr/>
            <p:nvPr/>
          </p:nvSpPr>
          <p:spPr bwMode="auto">
            <a:xfrm>
              <a:off x="1153134" y="3080341"/>
              <a:ext cx="1100818" cy="1100818"/>
            </a:xfrm>
            <a:prstGeom prst="ellipse">
              <a:avLst/>
            </a:prstGeom>
            <a:noFill/>
            <a:ln w="57150" cap="flat" cmpd="sng" algn="ctr">
              <a:solidFill>
                <a:srgbClr val="FFD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4" y="3037063"/>
              <a:ext cx="1646222" cy="117587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60727" y="1416118"/>
            <a:ext cx="867459" cy="1214444"/>
            <a:chOff x="1108526" y="1240868"/>
            <a:chExt cx="1159218" cy="16229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76682" y="1472712"/>
              <a:ext cx="1622906" cy="115921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 bwMode="auto">
            <a:xfrm>
              <a:off x="1119412" y="1474723"/>
              <a:ext cx="1100818" cy="1100818"/>
            </a:xfrm>
            <a:prstGeom prst="ellipse">
              <a:avLst/>
            </a:prstGeom>
            <a:noFill/>
            <a:ln w="57150" cap="flat" cmpd="sng" algn="ctr">
              <a:solidFill>
                <a:srgbClr val="FFD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387225" y="4911388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UEM approfondie et plus équitable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15562" y="4221088"/>
            <a:ext cx="718483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oup 8"/>
          <p:cNvGrpSpPr/>
          <p:nvPr/>
        </p:nvGrpSpPr>
        <p:grpSpPr>
          <a:xfrm>
            <a:off x="867101" y="4635816"/>
            <a:ext cx="1245577" cy="889699"/>
            <a:chOff x="867101" y="5131589"/>
            <a:chExt cx="1245577" cy="889699"/>
          </a:xfrm>
        </p:grpSpPr>
        <p:grpSp>
          <p:nvGrpSpPr>
            <p:cNvPr id="7" name="Group 6"/>
            <p:cNvGrpSpPr/>
            <p:nvPr/>
          </p:nvGrpSpPr>
          <p:grpSpPr>
            <a:xfrm>
              <a:off x="867101" y="5131589"/>
              <a:ext cx="1245577" cy="889699"/>
              <a:chOff x="867101" y="5131589"/>
              <a:chExt cx="1245577" cy="88969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67101" y="5131589"/>
                <a:ext cx="1245577" cy="889699"/>
                <a:chOff x="874394" y="3037063"/>
                <a:chExt cx="1646222" cy="1175874"/>
              </a:xfrm>
            </p:grpSpPr>
            <p:sp>
              <p:nvSpPr>
                <p:cNvPr id="25" name="Oval 24"/>
                <p:cNvSpPr/>
                <p:nvPr/>
              </p:nvSpPr>
              <p:spPr bwMode="auto">
                <a:xfrm>
                  <a:off x="1153134" y="3080341"/>
                  <a:ext cx="1100818" cy="1100818"/>
                </a:xfrm>
                <a:prstGeom prst="ellipse">
                  <a:avLst/>
                </a:prstGeom>
                <a:noFill/>
                <a:ln w="57150" cap="flat" cmpd="sng" algn="ctr">
                  <a:solidFill>
                    <a:srgbClr val="FFD62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/>
                  <a:endParaRPr lang="en-GB" sz="1200" b="0">
                    <a:solidFill>
                      <a:srgbClr val="0F5494"/>
                    </a:solidFill>
                    <a:latin typeface="Verdana"/>
                  </a:endParaRPr>
                </a:p>
              </p:txBody>
            </p:sp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394" y="3037063"/>
                  <a:ext cx="1646222" cy="1175874"/>
                </a:xfrm>
                <a:prstGeom prst="rect">
                  <a:avLst/>
                </a:prstGeom>
              </p:spPr>
            </p:pic>
          </p:grpSp>
          <p:sp>
            <p:nvSpPr>
              <p:cNvPr id="2" name="Oval 1"/>
              <p:cNvSpPr/>
              <p:nvPr/>
            </p:nvSpPr>
            <p:spPr bwMode="auto">
              <a:xfrm>
                <a:off x="1135955" y="5301208"/>
                <a:ext cx="699741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175"/>
                <a:endParaRPr lang="en-GB" sz="1200" b="0">
                  <a:solidFill>
                    <a:srgbClr val="0F5494"/>
                  </a:solidFill>
                  <a:latin typeface="Verdana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46" y="5589240"/>
              <a:ext cx="501842" cy="264765"/>
            </a:xfrm>
            <a:prstGeom prst="rect">
              <a:avLst/>
            </a:prstGeom>
          </p:spPr>
        </p:pic>
        <p:sp>
          <p:nvSpPr>
            <p:cNvPr id="8" name="Oval Callout 7"/>
            <p:cNvSpPr/>
            <p:nvPr/>
          </p:nvSpPr>
          <p:spPr bwMode="auto">
            <a:xfrm>
              <a:off x="1257418" y="5301208"/>
              <a:ext cx="432048" cy="275230"/>
            </a:xfrm>
            <a:prstGeom prst="wedgeEllipseCallout">
              <a:avLst/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8" name="Oval Callout 27"/>
            <p:cNvSpPr/>
            <p:nvPr/>
          </p:nvSpPr>
          <p:spPr bwMode="auto">
            <a:xfrm>
              <a:off x="1409818" y="5453608"/>
              <a:ext cx="432048" cy="275230"/>
            </a:xfrm>
            <a:prstGeom prst="wedgeEllipseCallout">
              <a:avLst/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0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1" y="1392878"/>
            <a:ext cx="8242259" cy="4615702"/>
          </a:xfrm>
          <a:prstGeom prst="rect">
            <a:avLst/>
          </a:prstGeom>
          <a:solidFill>
            <a:srgbClr val="EBF2FF"/>
          </a:solidFill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60" y="1408645"/>
            <a:ext cx="1551317" cy="659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946" y="1507507"/>
            <a:ext cx="314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Droit primaire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2141478"/>
            <a:ext cx="7954227" cy="3867101"/>
          </a:xfrm>
          <a:prstGeom prst="rect">
            <a:avLst/>
          </a:prstGeom>
          <a:solidFill>
            <a:srgbClr val="D2F1F6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615" y="2141478"/>
            <a:ext cx="384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Droit dérivé</a:t>
            </a:r>
          </a:p>
        </p:txBody>
      </p:sp>
      <p:sp>
        <p:nvSpPr>
          <p:cNvPr id="8" name="Rectangle 7"/>
          <p:cNvSpPr/>
          <p:nvPr/>
        </p:nvSpPr>
        <p:spPr>
          <a:xfrm>
            <a:off x="971601" y="2596546"/>
            <a:ext cx="2327276" cy="339333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2110" y="2694095"/>
            <a:ext cx="237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solidFill>
                  <a:srgbClr val="FFFFFF"/>
                </a:solidFill>
                <a:latin typeface="Arial" panose="020B0604020202020204" pitchFamily="34" charset="0"/>
              </a:rPr>
              <a:t>Non contraignant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71490" y="2596546"/>
            <a:ext cx="5278630" cy="3393330"/>
          </a:xfrm>
          <a:prstGeom prst="rect">
            <a:avLst/>
          </a:prstGeom>
          <a:solidFill>
            <a:srgbClr val="703B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945" y="2694095"/>
            <a:ext cx="181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solidFill>
                  <a:srgbClr val="FFFFFF"/>
                </a:solidFill>
                <a:latin typeface="Arial" panose="020B0604020202020204" pitchFamily="34" charset="0"/>
              </a:rPr>
              <a:t>Contraignant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04104" y="3305946"/>
            <a:ext cx="1542134" cy="252778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2398" y="3316107"/>
            <a:ext cx="1802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Arial" panose="020B0604020202020204" pitchFamily="34" charset="0"/>
              </a:rPr>
              <a:t>RÈGLEMENTS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7222" y="3305946"/>
            <a:ext cx="1571617" cy="252778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7449" y="3316107"/>
            <a:ext cx="1474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Arial" panose="020B0604020202020204" pitchFamily="34" charset="0"/>
              </a:rPr>
              <a:t>DIRECTIVES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08533" y="3305335"/>
            <a:ext cx="1571617" cy="25172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71095" y="3329186"/>
            <a:ext cx="152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FFFF"/>
                </a:solidFill>
                <a:latin typeface="Arial" panose="020B0604020202020204" pitchFamily="34" charset="0"/>
              </a:rPr>
              <a:t>DÉCISIONS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52" y="3922247"/>
            <a:ext cx="494132" cy="530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8322" y="3381471"/>
            <a:ext cx="2299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FFFFFF"/>
                </a:solidFill>
                <a:latin typeface="Arial" panose="020B0604020202020204" pitchFamily="34" charset="0"/>
              </a:rPr>
              <a:t>RECOMMANDATIONS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10558" y="3305946"/>
            <a:ext cx="2254142" cy="252778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79018" y="3684633"/>
            <a:ext cx="1071926" cy="10443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65" y="3762493"/>
            <a:ext cx="786317" cy="782021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5579345" y="3684327"/>
            <a:ext cx="1071926" cy="10443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36" y="3797252"/>
            <a:ext cx="786317" cy="78202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95" y="3903058"/>
            <a:ext cx="446935" cy="59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62711" y="3930002"/>
            <a:ext cx="31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55189" b="48141"/>
          <a:stretch/>
        </p:blipFill>
        <p:spPr>
          <a:xfrm>
            <a:off x="6070748" y="4323314"/>
            <a:ext cx="847316" cy="8366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8358" y="5022301"/>
            <a:ext cx="2012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FFFF"/>
                </a:solidFill>
              </a:rPr>
              <a:t>Droits des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err="1" smtClean="0">
                <a:solidFill>
                  <a:srgbClr val="FFFFFF"/>
                </a:solidFill>
              </a:rPr>
              <a:t>Consomma-teurs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789174" y="3698715"/>
            <a:ext cx="1071926" cy="10443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14" y="3811640"/>
            <a:ext cx="786317" cy="78202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207938" y="5153591"/>
            <a:ext cx="142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FFFF"/>
                </a:solidFill>
              </a:rPr>
              <a:t>Microsoft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03603" y="5106727"/>
            <a:ext cx="2278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FFFF"/>
                </a:solidFill>
              </a:rPr>
              <a:t>Gouvernance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FFFF"/>
                </a:solidFill>
              </a:rPr>
              <a:t>économique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47834" y="5181913"/>
            <a:ext cx="139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FFFF"/>
                </a:solidFill>
              </a:rPr>
              <a:t>Itinérance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0742" y="797309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FR" sz="2600" kern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</a:rPr>
              <a:t>Droit de l’UE</a:t>
            </a:r>
            <a:endParaRPr lang="fr-FR" sz="2600" kern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80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Indicateurs économiques clés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04601" y="6351444"/>
            <a:ext cx="1596162" cy="307777"/>
            <a:chOff x="943716" y="5703640"/>
            <a:chExt cx="1596162" cy="307777"/>
          </a:xfrm>
        </p:grpSpPr>
        <p:sp>
          <p:nvSpPr>
            <p:cNvPr id="11" name="Rectangle 10"/>
            <p:cNvSpPr/>
            <p:nvPr/>
          </p:nvSpPr>
          <p:spPr>
            <a:xfrm>
              <a:off x="1441500" y="5703640"/>
              <a:ext cx="10983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Zone euro </a:t>
              </a:r>
              <a:endParaRPr lang="en-GB" sz="1400" dirty="0">
                <a:solidFill>
                  <a:srgbClr val="0F5494"/>
                </a:solidFill>
                <a:latin typeface="Verdana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943716" y="5854328"/>
              <a:ext cx="504056" cy="0"/>
            </a:xfrm>
            <a:prstGeom prst="line">
              <a:avLst/>
            </a:prstGeom>
            <a:noFill/>
            <a:ln w="38100" cap="flat" cmpd="sng" algn="ctr">
              <a:solidFill>
                <a:srgbClr val="FFEA9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>
            <a:off x="3300071" y="6368577"/>
            <a:ext cx="1139443" cy="307777"/>
            <a:chOff x="942666" y="5934472"/>
            <a:chExt cx="1139443" cy="307777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942666" y="6071228"/>
              <a:ext cx="504056" cy="0"/>
            </a:xfrm>
            <a:prstGeom prst="line">
              <a:avLst/>
            </a:prstGeom>
            <a:noFill/>
            <a:ln w="38100" cap="flat" cmpd="sng" algn="ctr">
              <a:solidFill>
                <a:srgbClr val="FFD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/>
            <p:cNvSpPr/>
            <p:nvPr/>
          </p:nvSpPr>
          <p:spPr>
            <a:xfrm>
              <a:off x="1448602" y="5934472"/>
              <a:ext cx="6335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UE28</a:t>
              </a:r>
              <a:endParaRPr lang="en-GB" sz="1400" dirty="0">
                <a:solidFill>
                  <a:srgbClr val="0F5494"/>
                </a:solidFill>
                <a:latin typeface="Verdana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3995936" y="-1714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36" y="1914016"/>
            <a:ext cx="4583359" cy="2845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549" y="1618348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70" y="1980486"/>
            <a:ext cx="4706153" cy="260779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79762" y="5002317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3164" y="5003982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36326" y="5004997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5307" y="4614764"/>
            <a:ext cx="3703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public/PIB 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%)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87274" y="5413513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369727" y="5413513"/>
            <a:ext cx="808280" cy="344070"/>
          </a:xfrm>
          <a:prstGeom prst="rect">
            <a:avLst/>
          </a:prstGeom>
          <a:solidFill>
            <a:srgbClr val="FFD6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6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422157" y="5413513"/>
            <a:ext cx="808280" cy="344070"/>
          </a:xfrm>
          <a:prstGeom prst="rect">
            <a:avLst/>
          </a:prstGeom>
          <a:solidFill>
            <a:srgbClr val="FFD6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6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87274" y="5799150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369727" y="5799150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422157" y="5799150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9409" y="5037584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62811" y="5039249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34291" y="5040264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044221" y="4601230"/>
            <a:ext cx="3198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%)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7274" y="5419029"/>
            <a:ext cx="808280" cy="338554"/>
          </a:xfrm>
          <a:prstGeom prst="rect">
            <a:avLst/>
          </a:prstGeom>
          <a:solidFill>
            <a:srgbClr val="FFD624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67394" y="5413513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7274" y="5789787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353019" y="5800820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34291" y="5419029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34291" y="5799312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4710991" y="5392912"/>
            <a:ext cx="808280" cy="345030"/>
          </a:xfrm>
          <a:prstGeom prst="rect">
            <a:avLst/>
          </a:prstGeom>
          <a:solidFill>
            <a:srgbClr val="FFD6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6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793444" y="5392912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6836326" y="5392911"/>
            <a:ext cx="808280" cy="359155"/>
          </a:xfrm>
          <a:prstGeom prst="rect">
            <a:avLst/>
          </a:prstGeom>
          <a:solidFill>
            <a:srgbClr val="FFD6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6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710991" y="5778549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793444" y="5778549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836326" y="5778549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6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710991" y="5398428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85,5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798688" y="5392912"/>
            <a:ext cx="808280" cy="338554"/>
          </a:xfrm>
          <a:prstGeom prst="rect">
            <a:avLst/>
          </a:prstGeom>
          <a:solidFill>
            <a:srgbClr val="FFD624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86,8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10991" y="5769186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91,1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776736" y="5780219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92,0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836326" y="5398428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87,5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836326" y="5778711"/>
            <a:ext cx="808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92,1</a:t>
            </a:r>
            <a:endParaRPr lang="en-GB" sz="12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458799" y="5413512"/>
            <a:ext cx="808280" cy="344071"/>
          </a:xfrm>
          <a:prstGeom prst="rect">
            <a:avLst/>
          </a:prstGeom>
          <a:solidFill>
            <a:srgbClr val="FFD6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6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458799" y="5799150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230437" y="5040264"/>
            <a:ext cx="1208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 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470933" y="5419029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470933" y="5799312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07576" y="5003982"/>
            <a:ext cx="1160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7871359" y="5393872"/>
            <a:ext cx="808280" cy="344070"/>
          </a:xfrm>
          <a:prstGeom prst="rect">
            <a:avLst/>
          </a:prstGeom>
          <a:solidFill>
            <a:srgbClr val="FFD6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871359" y="5779509"/>
            <a:ext cx="808280" cy="288032"/>
          </a:xfrm>
          <a:prstGeom prst="rect">
            <a:avLst/>
          </a:prstGeom>
          <a:solidFill>
            <a:srgbClr val="FFEA9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883493" y="5399388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84,3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883493" y="5779671"/>
            <a:ext cx="80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dirty="0" smtClean="0">
                <a:solidFill>
                  <a:srgbClr val="FEDE9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91,2</a:t>
            </a:r>
            <a:endParaRPr lang="en-GB" sz="1600" dirty="0">
              <a:solidFill>
                <a:srgbClr val="FEDE9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19618" y="1641932"/>
            <a:ext cx="2871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 de chômage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val="39557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6012160" y="1865521"/>
            <a:ext cx="0" cy="388843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843808" y="1865521"/>
            <a:ext cx="0" cy="388843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251520" y="3025195"/>
            <a:ext cx="25922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 programme de soutien à la stabilité (2015)</a:t>
            </a:r>
          </a:p>
          <a:p>
            <a:pPr algn="ctr"/>
            <a:endParaRPr lang="fr-BE" sz="1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Jusqu'à</a:t>
            </a:r>
            <a:endParaRPr lang="fr-BE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86 Mrd EUR </a:t>
            </a:r>
            <a:r>
              <a:rPr lang="fr-BE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engagés pour des décaissements </a:t>
            </a:r>
            <a:r>
              <a:rPr lang="fr-BE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jusqu'en août </a:t>
            </a:r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fr-BE" sz="1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BE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BE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5816" y="3025195"/>
            <a:ext cx="30243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Protocole d'accord:</a:t>
            </a:r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BE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établissement de la viabilité budgétaire</a:t>
            </a: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réservation de la stabilité financière</a:t>
            </a: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croissance, compétitivité et investissement</a:t>
            </a: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État et une administration publique modernes</a:t>
            </a: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33322" y="3037682"/>
            <a:ext cx="19551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31,7 Mrd EUR</a:t>
            </a:r>
            <a: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déboursés  </a:t>
            </a:r>
            <a:endParaRPr lang="fr-BE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(d'août 2015 à novembre 2016</a:t>
            </a:r>
            <a:r>
              <a:rPr lang="fr-BE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BE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05103" y="1700808"/>
            <a:ext cx="1190919" cy="1100818"/>
            <a:chOff x="1119412" y="1618739"/>
            <a:chExt cx="1190919" cy="11008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01" y="1765298"/>
              <a:ext cx="1149930" cy="821378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 bwMode="auto">
            <a:xfrm>
              <a:off x="1119412" y="1618739"/>
              <a:ext cx="1100818" cy="1100818"/>
            </a:xfrm>
            <a:prstGeom prst="ellipse">
              <a:avLst/>
            </a:prstGeom>
            <a:noFill/>
            <a:ln w="57150" cap="flat" cmpd="sng" algn="ctr">
              <a:solidFill>
                <a:srgbClr val="FFD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4" y="2045003"/>
            <a:ext cx="792088" cy="41789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98578" y="1700808"/>
            <a:ext cx="1100818" cy="1100818"/>
          </a:xfrm>
          <a:prstGeom prst="ellipse">
            <a:avLst/>
          </a:prstGeom>
          <a:noFill/>
          <a:ln w="57150" cap="flat" cmpd="sng" algn="ctr">
            <a:solidFill>
              <a:srgbClr val="FFD62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700119" y="1700808"/>
            <a:ext cx="1100818" cy="1100818"/>
          </a:xfrm>
          <a:prstGeom prst="ellipse">
            <a:avLst/>
          </a:prstGeom>
          <a:noFill/>
          <a:ln w="57150" cap="flat" cmpd="sng" algn="ctr">
            <a:solidFill>
              <a:srgbClr val="FFD62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84" y="2029488"/>
            <a:ext cx="792088" cy="4178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6116" y="980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Grèce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an après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 bwMode="auto">
          <a:xfrm>
            <a:off x="5424686" y="2639110"/>
            <a:ext cx="3240360" cy="2952922"/>
          </a:xfrm>
          <a:prstGeom prst="homePlate">
            <a:avLst>
              <a:gd name="adj" fmla="val 2587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5" name="Pentagon 24"/>
          <p:cNvSpPr/>
          <p:nvPr/>
        </p:nvSpPr>
        <p:spPr bwMode="auto">
          <a:xfrm>
            <a:off x="2904406" y="2638011"/>
            <a:ext cx="3348372" cy="2952922"/>
          </a:xfrm>
          <a:prstGeom prst="homePlate">
            <a:avLst>
              <a:gd name="adj" fmla="val 25873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207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feuille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route du rapport des </a:t>
            </a:r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</a:t>
            </a:r>
            <a:r>
              <a:rPr lang="en-GB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présidents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458843"/>
            <a:ext cx="316835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</a:p>
          <a:p>
            <a:pPr algn="ctr"/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"DEEPING BY DOING"</a:t>
            </a:r>
          </a:p>
          <a:p>
            <a:pPr algn="ctr">
              <a:spcBef>
                <a:spcPts val="600"/>
              </a:spcBef>
            </a:pPr>
            <a:r>
              <a:rPr lang="en-GB" sz="1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GB" sz="1200" b="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  <a:r>
              <a:rPr lang="en-GB" sz="1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 – 30 June 2017)</a:t>
            </a:r>
          </a:p>
          <a:p>
            <a:pPr algn="ctr"/>
            <a:r>
              <a:rPr lang="en-GB" sz="1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existing instruments </a:t>
            </a:r>
          </a:p>
          <a:p>
            <a:pPr algn="ctr"/>
            <a:r>
              <a:rPr lang="en-GB" sz="1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Treaties</a:t>
            </a:r>
          </a:p>
        </p:txBody>
      </p:sp>
      <p:sp>
        <p:nvSpPr>
          <p:cNvPr id="21" name="Pentagon 20"/>
          <p:cNvSpPr/>
          <p:nvPr/>
        </p:nvSpPr>
        <p:spPr bwMode="auto">
          <a:xfrm>
            <a:off x="2904406" y="2638011"/>
            <a:ext cx="3240360" cy="2952922"/>
          </a:xfrm>
          <a:prstGeom prst="homePlate">
            <a:avLst>
              <a:gd name="adj" fmla="val 25873"/>
            </a:avLst>
          </a:prstGeom>
          <a:solidFill>
            <a:schemeClr val="accent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0" name="Pentagon 19"/>
          <p:cNvSpPr/>
          <p:nvPr/>
        </p:nvSpPr>
        <p:spPr bwMode="auto">
          <a:xfrm>
            <a:off x="467544" y="2636912"/>
            <a:ext cx="3348372" cy="2952922"/>
          </a:xfrm>
          <a:prstGeom prst="homePlate">
            <a:avLst>
              <a:gd name="adj" fmla="val 25873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5" name="Pentagon 4"/>
          <p:cNvSpPr/>
          <p:nvPr/>
        </p:nvSpPr>
        <p:spPr bwMode="auto">
          <a:xfrm>
            <a:off x="484709" y="2636911"/>
            <a:ext cx="3240360" cy="2952922"/>
          </a:xfrm>
          <a:prstGeom prst="homePlate">
            <a:avLst>
              <a:gd name="adj" fmla="val 25873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fr-BE" sz="1200" b="0" dirty="0">
              <a:solidFill>
                <a:srgbClr val="0F5494"/>
              </a:solidFill>
              <a:latin typeface="Verdana"/>
            </a:endParaRPr>
          </a:p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8" name="Pentagon 27"/>
          <p:cNvSpPr/>
          <p:nvPr/>
        </p:nvSpPr>
        <p:spPr bwMode="auto">
          <a:xfrm>
            <a:off x="-2124744" y="2652872"/>
            <a:ext cx="3348372" cy="2952922"/>
          </a:xfrm>
          <a:prstGeom prst="homePlate">
            <a:avLst>
              <a:gd name="adj" fmla="val 25873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5685" y="3097710"/>
            <a:ext cx="2558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GB" sz="200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endParaRPr lang="en-GB" sz="16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GB" sz="180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PARACHEVER</a:t>
            </a:r>
            <a:endParaRPr lang="en-GB" sz="1800" dirty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L'ARCHITECTURE DE L'UEM»</a:t>
            </a:r>
            <a:endParaRPr lang="en-GB" sz="1800" dirty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b="0" dirty="0" err="1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Printemps</a:t>
            </a:r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</a:t>
            </a:r>
            <a:endParaRPr lang="en-GB" sz="1800" b="0" dirty="0" smtClean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 blanc de la Commission)</a:t>
            </a:r>
            <a:endParaRPr lang="en-GB" sz="1800" b="0" dirty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2525" y="3113670"/>
            <a:ext cx="2990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GB" sz="200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GB" sz="16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«APPROFON-DISSEMENT PAR LA PRATIQUE»</a:t>
            </a:r>
            <a:endParaRPr lang="en-GB" sz="1800" dirty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0" dirty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800" b="0" baseline="3000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</a:t>
            </a:r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en-GB" sz="1800" b="0" dirty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GB" sz="1800" b="0" dirty="0" smtClean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GB" sz="1800" b="0" dirty="0" err="1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</a:t>
            </a:r>
            <a:r>
              <a:rPr lang="en-GB" sz="1800" b="0" dirty="0" smtClean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r>
              <a:rPr lang="en-GB" sz="1800" b="0" dirty="0">
                <a:solidFill>
                  <a:srgbClr val="FBC32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200" y="3944667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FINALE</a:t>
            </a:r>
            <a:endParaRPr lang="en-GB" sz="1800" dirty="0">
              <a:solidFill>
                <a:srgbClr val="FBC32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063" y="9667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Prochaines étapes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1111" y="1340768"/>
            <a:ext cx="492443" cy="16561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</a:p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111" y="2996952"/>
            <a:ext cx="692497" cy="936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</a:p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/</a:t>
            </a:r>
            <a:b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3933056"/>
            <a:ext cx="492443" cy="8705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b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1111" y="4873048"/>
            <a:ext cx="492443" cy="8705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b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Parliament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90757" y="3079846"/>
            <a:ext cx="44856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du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d'assurance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dépôts</a:t>
            </a:r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Poursuite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fr-FR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socle européen des droits sociaux</a:t>
            </a:r>
            <a:endParaRPr lang="en-GB" sz="20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046172" y="1650572"/>
            <a:ext cx="0" cy="432048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95536" y="2788479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Révision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pacte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/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stabilité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endParaRPr lang="en-GB" sz="20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1580022" cy="11285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0352" y="1772816"/>
            <a:ext cx="2565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 </a:t>
            </a:r>
            <a:r>
              <a:rPr lang="en-GB" sz="2000" b="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</a:t>
            </a:r>
          </a:p>
          <a:p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 blanc </a:t>
            </a:r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l'avenir</a:t>
            </a:r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l'Europe</a:t>
            </a:r>
            <a:endParaRPr lang="en-GB" sz="20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6096" y="2113111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Importants</a:t>
            </a:r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</a:t>
            </a:r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</a:t>
            </a:r>
            <a:endParaRPr lang="en-GB" sz="20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93" y="1791613"/>
            <a:ext cx="1573154" cy="11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s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1520" y="638132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B3E6A1F-0E70-4F96-A2E5-8C87C994B9E3}" type="slidenum">
              <a:rPr lang="en-GB" sz="160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64</a:t>
            </a:fld>
            <a:r>
              <a:rPr lang="en-GB" sz="1600" dirty="0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#</a:t>
            </a:r>
            <a:r>
              <a:rPr lang="en-GB" sz="1600" dirty="0" err="1">
                <a:solidFill>
                  <a:srgbClr val="8CB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DeepeningEMU</a:t>
            </a:r>
            <a:endParaRPr lang="en-GB" sz="1600" dirty="0">
              <a:solidFill>
                <a:srgbClr val="8CB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Isosceles Triangle 13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77B1C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5" name="Curved Right Arrow 14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2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22" name="Isosceles Triangle 21">
            <a:hlinkClick r:id="" action="ppaction://noaction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3" name="Curved Right Arrow 22">
            <a:hlinkClick r:id="" action="ppaction://noaction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06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8000" y="486916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endParaRPr lang="en-GB" sz="28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EUTrade</a:t>
            </a:r>
            <a:endParaRPr lang="en-GB" sz="16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980728"/>
            <a:ext cx="3915402" cy="259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6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524" y="106754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commerce pour tous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U:\A2\Graphic Projects\TEN - The 10 priorities\201607-001 Juncker Commission - Two years on\Trade\infographic_SO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74922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1926992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milliard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d'euros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réalisé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l'exportation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soutient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14 000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emplois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endParaRPr lang="en-GB" sz="2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926992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d'emplois</a:t>
            </a:r>
            <a:r>
              <a:rPr lang="en-GB" sz="2000" b="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soit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emploi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dépendent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exportations</a:t>
            </a:r>
            <a:endParaRPr lang="en-GB" sz="2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9452" y="4933008"/>
            <a:ext cx="2265676" cy="911164"/>
          </a:xfrm>
          <a:prstGeom prst="rect">
            <a:avLst/>
          </a:prstGeom>
          <a:solidFill>
            <a:srgbClr val="C74B5D">
              <a:alpha val="1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C74B5D"/>
              </a:solidFill>
              <a:latin typeface="Verdan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31840" y="4933007"/>
            <a:ext cx="2880320" cy="911165"/>
          </a:xfrm>
          <a:prstGeom prst="rect">
            <a:avLst/>
          </a:prstGeom>
          <a:solidFill>
            <a:srgbClr val="C74B5D">
              <a:alpha val="1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C74B5D"/>
              </a:solidFill>
              <a:latin typeface="Verdan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20172" y="4933008"/>
            <a:ext cx="2265676" cy="911164"/>
          </a:xfrm>
          <a:prstGeom prst="rect">
            <a:avLst/>
          </a:prstGeom>
          <a:solidFill>
            <a:srgbClr val="C74B5D">
              <a:alpha val="1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C74B5D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8174" y="501129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Approuvée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l'ensemble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États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5128" y="4973091"/>
            <a:ext cx="2977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Fondée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piliers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l'efficacité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les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valeurs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5065423"/>
            <a:ext cx="255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réponse aux attentes des citoyens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6468" y="4561383"/>
            <a:ext cx="710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</a:t>
            </a:r>
            <a:r>
              <a:rPr lang="en-GB" sz="18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«Le commerce pour </a:t>
            </a:r>
            <a:r>
              <a:rPr lang="en-GB" sz="18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GB" sz="18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GB" sz="18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5886" y="94250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des échanges commerciaux de l'UE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U:\A2\Graphic Projects\TEN - The 10 priorities\201607-001 Juncker Commission - Two years on\Trade\tradoc_149622.jpg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6" y="1210583"/>
            <a:ext cx="8770371" cy="51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64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modernisé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protection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l'investissement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0" y="2266653"/>
            <a:ext cx="313945" cy="307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3" y="3446353"/>
            <a:ext cx="313945" cy="30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2" y="4917851"/>
            <a:ext cx="313945" cy="307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28" y="1936047"/>
            <a:ext cx="652273" cy="597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2875" y="2249323"/>
            <a:ext cx="34649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vrais juges</a:t>
            </a:r>
            <a:endParaRPr lang="en-GB" sz="20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Hautement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qualifiés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désignés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les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partenaires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commerciaux</a:t>
            </a:r>
            <a:endParaRPr lang="fr-BE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6798" y="3446353"/>
            <a:ext cx="33929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de double casquette</a:t>
            </a:r>
            <a:endParaRPr lang="en-GB" sz="2000" dirty="0" smtClean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peuvent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avoir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d'avocat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différends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opposant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investisseurs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États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BE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9087" y="4917851"/>
            <a:ext cx="3348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Audiences publiques</a:t>
            </a:r>
          </a:p>
          <a:p>
            <a:r>
              <a:rPr lang="fr-FR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une transparence maximale</a:t>
            </a:r>
            <a:endParaRPr lang="en-GB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82" y="2266653"/>
            <a:ext cx="313945" cy="307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82" y="3493685"/>
            <a:ext cx="313945" cy="307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41" y="4913511"/>
            <a:ext cx="313945" cy="3078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29527" y="2231801"/>
            <a:ext cx="34649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juges ne seront pas choisis</a:t>
            </a:r>
            <a:endParaRPr lang="en-GB" sz="20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 affectés de manière aléatoire</a:t>
            </a:r>
            <a:endParaRPr lang="fr-BE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527" y="3492332"/>
            <a:ext cx="33929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Droit d'appel</a:t>
            </a:r>
            <a:endParaRPr lang="en-GB" sz="20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enforçant l'équité du système</a:t>
            </a:r>
            <a:endParaRPr lang="fr-BE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6586" y="4917851"/>
            <a:ext cx="34649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les documents accessibles en ligne</a:t>
            </a:r>
            <a:endParaRPr lang="en-GB" sz="20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transparent que les tribunaux nationaux</a:t>
            </a:r>
            <a:endParaRPr lang="en-GB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A2\Graphic Projects\TEN - The 10 priorities\201607-001 Juncker Commission - Two years on\Trade\EU_ASE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871891" cy="40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1758" y="4914347"/>
            <a:ext cx="618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 avec le </a:t>
            </a:r>
            <a:r>
              <a:rPr lang="en-GB" sz="1800" dirty="0" err="1" smtClean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Viêt</a:t>
            </a:r>
            <a:r>
              <a:rPr lang="en-GB" sz="1800" dirty="0" smtClean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Nam: </a:t>
            </a:r>
            <a:r>
              <a:rPr lang="en-GB" sz="1800" dirty="0" err="1" smtClean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GB" sz="1800" dirty="0" smtClean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1800" dirty="0" err="1" smtClean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avantages</a:t>
            </a:r>
            <a:endParaRPr lang="en-GB" sz="1800" dirty="0">
              <a:solidFill>
                <a:srgbClr val="99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libre-échange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Viêt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C:\Users\teglaat\Desktop\trade_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15" y="4304038"/>
            <a:ext cx="669469" cy="66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4386619"/>
            <a:ext cx="864096" cy="5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eglaat\Desktop\eu_fla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6619"/>
            <a:ext cx="864096" cy="5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556791"/>
            <a:ext cx="27501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</a:t>
            </a:r>
            <a:r>
              <a:rPr lang="en-GB" sz="2400" dirty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dirty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GB" sz="1800" b="0" dirty="0" err="1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lang="en-GB" sz="1800" b="0" dirty="0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b="0" dirty="0" err="1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GB" sz="1800" b="0" dirty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800" b="0" dirty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dirty="0" err="1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r>
              <a:rPr lang="en-GB" sz="1800" b="0" dirty="0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  <a:r>
              <a:rPr lang="en-GB" sz="1800" b="0" dirty="0" smtClean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1,8 %</a:t>
            </a:r>
            <a:endParaRPr lang="en-GB" sz="1800" b="0" dirty="0">
              <a:solidFill>
                <a:srgbClr val="407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0849" y="2363346"/>
            <a:ext cx="33661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</a:p>
          <a:p>
            <a:pPr algn="r"/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 du </a:t>
            </a:r>
            <a:r>
              <a:rPr lang="en-GB" sz="200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</a:t>
            </a:r>
            <a:r>
              <a:rPr lang="en-GB" sz="200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-Est </a:t>
            </a:r>
          </a:p>
          <a:p>
            <a:pPr algn="r"/>
            <a:r>
              <a:rPr lang="en-GB" sz="1800" b="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GB" sz="1800" b="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lang="en-GB" sz="1800" b="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b="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GB" sz="1800" b="0" dirty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800" b="0" dirty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r>
              <a:rPr lang="en-GB" sz="1800" b="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  <a:r>
              <a:rPr lang="en-GB" sz="1800" b="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supérieure</a:t>
            </a:r>
            <a:r>
              <a:rPr lang="en-GB" sz="1800" b="0" dirty="0" smtClean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5%</a:t>
            </a:r>
            <a:endParaRPr lang="en-GB" sz="1800" b="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7504" y="5327280"/>
            <a:ext cx="2927624" cy="766016"/>
          </a:xfrm>
          <a:prstGeom prst="rect">
            <a:avLst/>
          </a:prstGeom>
          <a:solidFill>
            <a:srgbClr val="C74B5D">
              <a:alpha val="1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C74B5D"/>
              </a:solidFill>
              <a:latin typeface="Verdana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131840" y="5327280"/>
            <a:ext cx="2880320" cy="766016"/>
          </a:xfrm>
          <a:prstGeom prst="rect">
            <a:avLst/>
          </a:prstGeom>
          <a:solidFill>
            <a:srgbClr val="C74B5D">
              <a:alpha val="1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C74B5D"/>
              </a:solidFill>
              <a:latin typeface="Verdan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20172" y="5327280"/>
            <a:ext cx="2556284" cy="766016"/>
          </a:xfrm>
          <a:prstGeom prst="rect">
            <a:avLst/>
          </a:prstGeom>
          <a:solidFill>
            <a:srgbClr val="C74B5D">
              <a:alpha val="1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C74B5D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8164" y="5283679"/>
            <a:ext cx="2628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 juridictionnel pour la protection de l'investissement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4983" y="5406789"/>
            <a:ext cx="287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durable de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l'environnement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du travail 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5283679"/>
            <a:ext cx="3015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Renforcement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endParaRPr lang="en-GB" sz="1600" b="0" dirty="0" smtClean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du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GB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996952"/>
            <a:ext cx="232745" cy="1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Les 4 </a:t>
            </a:r>
            <a:r>
              <a:rPr lang="en-GB" sz="2600" kern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rôles</a:t>
            </a:r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de la Commission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754173"/>
            <a:ext cx="5940152" cy="378435"/>
            <a:chOff x="0" y="2754173"/>
            <a:chExt cx="5940152" cy="378435"/>
          </a:xfrm>
        </p:grpSpPr>
        <p:sp>
          <p:nvSpPr>
            <p:cNvPr id="2" name="Pentagon 1">
              <a:hlinkClick r:id="rId3"/>
            </p:cNvPr>
            <p:cNvSpPr/>
            <p:nvPr/>
          </p:nvSpPr>
          <p:spPr>
            <a:xfrm>
              <a:off x="0" y="2772568"/>
              <a:ext cx="5940152" cy="360040"/>
            </a:xfrm>
            <a:prstGeom prst="homePlate">
              <a:avLst/>
            </a:prstGeom>
            <a:solidFill>
              <a:srgbClr val="F7A4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/>
            </a:p>
          </p:txBody>
        </p:sp>
        <p:sp>
          <p:nvSpPr>
            <p:cNvPr id="10" name="TextBox 9">
              <a:hlinkClick r:id="rId3"/>
            </p:cNvPr>
            <p:cNvSpPr txBox="1"/>
            <p:nvPr/>
          </p:nvSpPr>
          <p:spPr>
            <a:xfrm>
              <a:off x="781088" y="2754173"/>
              <a:ext cx="378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</a:rPr>
                <a:t>DROIT D’INITIATIVE</a:t>
              </a:r>
              <a:endPara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Pentagon 13"/>
          <p:cNvSpPr/>
          <p:nvPr/>
        </p:nvSpPr>
        <p:spPr>
          <a:xfrm>
            <a:off x="-1" y="3348632"/>
            <a:ext cx="6516217" cy="360040"/>
          </a:xfrm>
          <a:prstGeom prst="homePlate">
            <a:avLst/>
          </a:prstGeom>
          <a:solidFill>
            <a:srgbClr val="E2F2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11" name="TextBox 10"/>
          <p:cNvSpPr txBox="1"/>
          <p:nvPr/>
        </p:nvSpPr>
        <p:spPr>
          <a:xfrm>
            <a:off x="781088" y="3348632"/>
            <a:ext cx="5807136" cy="369332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3175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EXÉCUTION DES POLITIQUES ET DU BUDGET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-5500" y="3996704"/>
            <a:ext cx="6948264" cy="360040"/>
          </a:xfrm>
          <a:prstGeom prst="homePlate">
            <a:avLst/>
          </a:prstGeom>
          <a:solidFill>
            <a:srgbClr val="E2ED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12" name="TextBox 11"/>
          <p:cNvSpPr txBox="1"/>
          <p:nvPr/>
        </p:nvSpPr>
        <p:spPr>
          <a:xfrm>
            <a:off x="781088" y="3985035"/>
            <a:ext cx="403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GARDIENNE DES TRAITÉS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-17032" y="4644776"/>
            <a:ext cx="7613367" cy="360040"/>
          </a:xfrm>
          <a:prstGeom prst="homePlate">
            <a:avLst/>
          </a:prstGeom>
          <a:solidFill>
            <a:srgbClr val="FDDF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13" name="TextBox 12"/>
          <p:cNvSpPr txBox="1"/>
          <p:nvPr/>
        </p:nvSpPr>
        <p:spPr>
          <a:xfrm>
            <a:off x="781088" y="4643844"/>
            <a:ext cx="38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DIMENSION INTERNATIONALE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474" y="2090419"/>
            <a:ext cx="4916489" cy="33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partenariat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accord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libre-échange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Japon</a:t>
            </a:r>
            <a:endParaRPr lang="en-GB" sz="18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44721" y="2348756"/>
            <a:ext cx="2751614" cy="671832"/>
            <a:chOff x="2900005" y="1484785"/>
            <a:chExt cx="2751614" cy="67183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3013" y="1554154"/>
              <a:ext cx="878606" cy="516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teglaat\Desktop\eu_fla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005" y="1556792"/>
              <a:ext cx="879907" cy="513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teglaat\Desktop\trade_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917" y="1484785"/>
              <a:ext cx="671832" cy="671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698427" y="3180536"/>
            <a:ext cx="4224349" cy="2539157"/>
            <a:chOff x="511265" y="4633643"/>
            <a:chExt cx="4224349" cy="2539157"/>
          </a:xfrm>
        </p:grpSpPr>
        <p:sp>
          <p:nvSpPr>
            <p:cNvPr id="19" name="TextBox 18"/>
            <p:cNvSpPr txBox="1"/>
            <p:nvPr/>
          </p:nvSpPr>
          <p:spPr>
            <a:xfrm>
              <a:off x="511265" y="4633643"/>
              <a:ext cx="4224349" cy="2539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800" b="0" dirty="0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en-GB" sz="1800" b="0" baseline="30000" dirty="0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800" b="0" dirty="0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cycle de </a:t>
              </a:r>
              <a:r>
                <a:rPr lang="en-GB" sz="1800" b="0" dirty="0" err="1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négociations</a:t>
              </a:r>
              <a:r>
                <a:rPr lang="en-GB" sz="1800" b="0" dirty="0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à </a:t>
              </a:r>
              <a:r>
                <a:rPr lang="en-GB" sz="1800" b="0" dirty="0" err="1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Bruxelles</a:t>
              </a:r>
              <a:r>
                <a:rPr lang="en-GB" sz="1800" b="0" dirty="0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1800" b="0" dirty="0" err="1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septembre</a:t>
              </a:r>
              <a:r>
                <a:rPr lang="en-GB" sz="1800" b="0" dirty="0" smtClean="0">
                  <a:solidFill>
                    <a:srgbClr val="407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 </a:t>
              </a:r>
              <a:endParaRPr lang="en-GB" sz="1800" b="0" dirty="0">
                <a:solidFill>
                  <a:srgbClr val="407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GB" sz="180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Feuilles</a:t>
              </a:r>
              <a:r>
                <a:rPr lang="en-GB" sz="180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route 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définies</a:t>
              </a:r>
              <a:r>
                <a:rPr lang="en-GB" sz="18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concernant</a:t>
              </a:r>
              <a:endParaRPr lang="en-GB" sz="18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spcAft>
                  <a:spcPts val="600"/>
                </a:spcAft>
              </a:pPr>
              <a:r>
                <a:rPr lang="en-GB" sz="1800" b="0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GB" sz="18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suppression des </a:t>
              </a:r>
              <a:r>
                <a:rPr lang="en-GB" sz="180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obstacles non </a:t>
              </a:r>
              <a:r>
                <a:rPr lang="en-GB" sz="180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tarifaires</a:t>
              </a:r>
              <a:r>
                <a:rPr lang="en-GB" sz="180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8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spcAft>
                  <a:spcPts val="600"/>
                </a:spcAft>
              </a:pPr>
              <a:r>
                <a:rPr lang="en-GB" sz="1800" b="0" dirty="0" err="1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'ouverture</a:t>
              </a:r>
              <a:r>
                <a:rPr lang="en-GB" sz="18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 </a:t>
              </a:r>
              <a:r>
                <a:rPr lang="en-GB" sz="180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marchés</a:t>
              </a:r>
              <a:r>
                <a:rPr lang="en-GB" sz="180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publics 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dans</a:t>
              </a:r>
              <a:r>
                <a:rPr lang="en-GB" sz="18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les 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secteurs</a:t>
              </a:r>
              <a:r>
                <a:rPr lang="en-GB" sz="18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japonais</a:t>
              </a:r>
              <a:r>
                <a:rPr lang="en-GB" sz="18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rail et des transports </a:t>
              </a:r>
              <a:r>
                <a:rPr lang="en-GB" sz="18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urbains</a:t>
              </a:r>
              <a:endParaRPr lang="en-GB" sz="18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333" y="5676715"/>
              <a:ext cx="218282" cy="2140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65" y="6077244"/>
              <a:ext cx="218282" cy="214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9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19" y="6381328"/>
            <a:ext cx="1990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C7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EUTrade</a:t>
            </a:r>
            <a:endParaRPr lang="en-GB" sz="1600" dirty="0">
              <a:solidFill>
                <a:srgbClr val="C74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Isosceles Triangle 7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9" name="Curved Right Arrow 8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2" name="Isosceles Triangle 11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C74D4D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Curved Right Arrow 12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789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8000" y="4869160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 </a:t>
            </a:r>
            <a:r>
              <a:rPr lang="en-GB" sz="2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DROITS FONDAMENTAUX</a:t>
            </a:r>
            <a:endParaRPr lang="en-GB" sz="2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EUJustice</a:t>
            </a:r>
            <a:endParaRPr lang="en-GB" sz="160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7960" b="5167"/>
          <a:stretch/>
        </p:blipFill>
        <p:spPr bwMode="auto">
          <a:xfrm>
            <a:off x="2634506" y="980728"/>
            <a:ext cx="3874988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714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des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vie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privée</a:t>
            </a:r>
            <a:endParaRPr lang="en-GB" sz="18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51520" y="1844824"/>
            <a:ext cx="2880000" cy="7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520" y="1844824"/>
            <a:ext cx="2880640" cy="3868401"/>
            <a:chOff x="3131520" y="1988839"/>
            <a:chExt cx="2880640" cy="4212469"/>
          </a:xfrm>
        </p:grpSpPr>
        <p:cxnSp>
          <p:nvCxnSpPr>
            <p:cNvPr id="3" name="Straight Connector 2"/>
            <p:cNvCxnSpPr/>
            <p:nvPr/>
          </p:nvCxnSpPr>
          <p:spPr bwMode="auto">
            <a:xfrm rot="5400000">
              <a:off x="1025286" y="4095074"/>
              <a:ext cx="4212468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 rot="5400000">
              <a:off x="3905926" y="4095073"/>
              <a:ext cx="4212468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6"/>
          <p:cNvSpPr/>
          <p:nvPr/>
        </p:nvSpPr>
        <p:spPr>
          <a:xfrm>
            <a:off x="-108839" y="3272651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</a:t>
            </a:r>
            <a:r>
              <a:rPr lang="en-GB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r>
              <a:rPr lang="en-GB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protection des </a:t>
            </a:r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endParaRPr lang="en-GB" sz="1600" b="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8304" y="3284985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Directive </a:t>
            </a:r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</a:t>
            </a:r>
            <a:r>
              <a:rPr lang="en-GB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police et de la justice </a:t>
            </a:r>
            <a:r>
              <a:rPr lang="en-GB" sz="1600" b="0" dirty="0" err="1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pénale</a:t>
            </a:r>
            <a:endParaRPr lang="en-GB" sz="1600" b="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168" y="328498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0" dirty="0" smtClean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Bouclier de protection des données UE-États-Unis</a:t>
            </a:r>
            <a:endParaRPr lang="en-GB" sz="1600" b="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336" y="3953089"/>
            <a:ext cx="33123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'applique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sociétés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qu'elles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établies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onne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caractère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personnel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l'environnement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réglementaire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 commerce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2480" y="4208315"/>
            <a:ext cx="288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protège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droit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fondamental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protection des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2480" y="3953231"/>
            <a:ext cx="302401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obligations de </a:t>
            </a:r>
            <a:r>
              <a:rPr lang="fr-FR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des données</a:t>
            </a:r>
            <a:r>
              <a:rPr lang="fr-FR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les sociétés américaines qui reçoivent des données à caractère personnel de l'UE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éexamen annuel conjoint </a:t>
            </a:r>
            <a:r>
              <a:rPr lang="fr-FR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 de contrôler la mise en œuvre</a:t>
            </a:r>
            <a:endParaRPr lang="fr-FR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54" y="2060849"/>
            <a:ext cx="1557531" cy="10210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35" y="2002937"/>
            <a:ext cx="795530" cy="1078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99950"/>
            <a:ext cx="836310" cy="11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2" y="1988838"/>
            <a:ext cx="2910846" cy="2279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524" y="97143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Lutter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discours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haineux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discriminations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72000" y="1988836"/>
            <a:ext cx="4315284" cy="144016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64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2404" y="2293417"/>
            <a:ext cx="3024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 code de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conduite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lutter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discours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haineux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illégaux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ligne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50" y="1982882"/>
            <a:ext cx="2313300" cy="25214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36096" y="4688041"/>
            <a:ext cx="370790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d'un groupe à haut niveau</a:t>
            </a:r>
            <a:endParaRPr lang="en-GB" sz="2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lutter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racisme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xénophobie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d'intolérance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92080" y="4149080"/>
            <a:ext cx="706240" cy="72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99" y="4749091"/>
            <a:ext cx="539497" cy="53949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84867" y="4758284"/>
            <a:ext cx="4011732" cy="1215717"/>
            <a:chOff x="5285237" y="4873494"/>
            <a:chExt cx="4011732" cy="1215717"/>
          </a:xfrm>
        </p:grpSpPr>
        <p:sp>
          <p:nvSpPr>
            <p:cNvPr id="18" name="Rectangle 17">
              <a:hlinkClick r:id="rId6"/>
            </p:cNvPr>
            <p:cNvSpPr/>
            <p:nvPr/>
          </p:nvSpPr>
          <p:spPr bwMode="auto">
            <a:xfrm>
              <a:off x="5292080" y="4873494"/>
              <a:ext cx="3619966" cy="1060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8295" y="4873494"/>
              <a:ext cx="3298674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site web unique</a:t>
              </a:r>
              <a:endParaRPr lang="en-GB" sz="14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GB" sz="16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Promouvoir</a:t>
              </a:r>
              <a:r>
                <a:rPr lang="en-GB" sz="16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GB" sz="16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tolérance</a:t>
              </a:r>
              <a:r>
                <a:rPr lang="en-GB" sz="16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GB" sz="16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lutter</a:t>
              </a:r>
              <a:r>
                <a:rPr lang="en-GB" sz="16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contre</a:t>
              </a:r>
              <a:r>
                <a:rPr lang="en-GB" sz="16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 </a:t>
              </a:r>
              <a:r>
                <a:rPr lang="en-GB" sz="16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racisme</a:t>
              </a:r>
              <a:r>
                <a:rPr lang="en-GB" sz="16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la </a:t>
              </a:r>
              <a:r>
                <a:rPr lang="en-GB" sz="1600" b="0" dirty="0" err="1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xénophobie</a:t>
              </a:r>
              <a:r>
                <a:rPr lang="en-GB" sz="1600" b="0" dirty="0" smtClean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les discriminations</a:t>
              </a:r>
              <a:endParaRPr lang="en-GB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810" y="5186230"/>
              <a:ext cx="244703" cy="26509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237" y="4873494"/>
              <a:ext cx="688849" cy="384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1" y="9577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Accès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justice et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défense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droits des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Européens</a:t>
            </a:r>
            <a:endParaRPr lang="en-GB" sz="18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51520" y="3140968"/>
            <a:ext cx="4212468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247152"/>
            <a:ext cx="912676" cy="9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23" y="1906959"/>
            <a:ext cx="907563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4" y="1996781"/>
            <a:ext cx="663561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0" y="3429000"/>
            <a:ext cx="1018488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21" y="3430741"/>
            <a:ext cx="927965" cy="90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19671" y="1849128"/>
            <a:ext cx="30893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Directive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l'aide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juridictionnelle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suspects et les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poursuivies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cadre des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poursuites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pénales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9670" y="3230686"/>
            <a:ext cx="30963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de </a:t>
            </a:r>
            <a:r>
              <a:rPr lang="fr-BE" sz="16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clarifier les droits patrimoniaux des couples internationaux ayant conclu un mariage ou un partenariat enregistré 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409241" y="5013176"/>
            <a:ext cx="4320477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5830539" y="3230686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de nouvelles règles visant à </a:t>
            </a:r>
            <a:r>
              <a:rPr lang="fr-BE" sz="16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réduire radicalement les formalités administratives relatives aux documents publics des citoyens 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4680012" y="3140968"/>
            <a:ext cx="4212468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5830539" y="1541351"/>
            <a:ext cx="3275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d'</a:t>
            </a:r>
            <a:r>
              <a:rPr lang="fr-BE" sz="16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améliorer les règles de l'UE destinées à protéger les enfants </a:t>
            </a:r>
            <a:r>
              <a:rPr lang="fr-BE" sz="16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 contexte des litiges transfrontières en matière de responsabilité parentale</a:t>
            </a:r>
            <a:r>
              <a:rPr lang="fr-BE" sz="2000" b="0" dirty="0">
                <a:solidFill>
                  <a:srgbClr val="808080"/>
                </a:solidFill>
                <a:latin typeface="Verdana"/>
              </a:rPr>
              <a:t> </a:t>
            </a:r>
            <a:endParaRPr lang="en-GB" sz="2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62037" y="5404764"/>
            <a:ext cx="3844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dirty="0">
                <a:solidFill>
                  <a:srgbClr val="808080"/>
                </a:solidFill>
                <a:latin typeface="Verdana"/>
              </a:rPr>
              <a:t>Dialogue </a:t>
            </a:r>
            <a:r>
              <a:rPr lang="fr-BE" sz="1600" dirty="0" smtClean="0">
                <a:solidFill>
                  <a:srgbClr val="808080"/>
                </a:solidFill>
                <a:latin typeface="Verdana"/>
              </a:rPr>
              <a:t>avec </a:t>
            </a:r>
            <a:r>
              <a:rPr lang="fr-BE" sz="1600" dirty="0">
                <a:solidFill>
                  <a:srgbClr val="808080"/>
                </a:solidFill>
                <a:latin typeface="Verdana"/>
              </a:rPr>
              <a:t>la Pologne au sujet du mécanisme de protection de l'état de droit 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261714" y="5085184"/>
            <a:ext cx="8633409" cy="9491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3669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des droits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fondamentaux</a:t>
            </a:r>
            <a:endParaRPr lang="en-GB" sz="18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7887092">
            <a:off x="195548" y="24122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ÉGALITÉ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626236">
            <a:off x="1374346" y="294544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786508">
            <a:off x="2763697" y="239748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DIGNITÉ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561235">
            <a:off x="5811842" y="2807995"/>
            <a:ext cx="214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ÉTAT DE DROIT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7775718">
            <a:off x="7312248" y="231957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DÉMOCRATIE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4488" y="2348868"/>
            <a:ext cx="1971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</a:t>
            </a:r>
          </a:p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DROITS</a:t>
            </a:r>
          </a:p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 smtClean="0">
                <a:solidFill>
                  <a:srgbClr val="2420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L'HOMME</a:t>
            </a:r>
            <a:endParaRPr lang="en-GB" sz="1800" dirty="0">
              <a:solidFill>
                <a:srgbClr val="2420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51520" y="5013176"/>
            <a:ext cx="8633409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295715" y="5058850"/>
            <a:ext cx="4204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colloque annuel sur les droits fondamentaux de l'Union (octobre 2015) 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6756" y="5058850"/>
            <a:ext cx="4204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colloque annuel de l'UE </a:t>
            </a:r>
            <a:r>
              <a:rPr lang="fr-BE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Pluralisme </a:t>
            </a:r>
            <a:r>
              <a:rPr lang="fr-B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médias et démocratie (novembre 2016)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1" y="1647629"/>
            <a:ext cx="8625858" cy="32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B3E6A1F-0E70-4F96-A2E5-8C87C994B9E3}" type="slidenum">
              <a:rPr lang="en-GB" sz="1600">
                <a:solidFill>
                  <a:srgbClr val="241F59"/>
                </a:solidFill>
                <a:latin typeface="EC Square Sans Pro" panose="020B0506040000020004" pitchFamily="34" charset="0"/>
              </a:rPr>
              <a:pPr/>
              <a:t>77</a:t>
            </a:fld>
            <a:r>
              <a:rPr lang="en-GB" sz="1600" dirty="0">
                <a:solidFill>
                  <a:srgbClr val="241F59"/>
                </a:solidFill>
                <a:latin typeface="EC Square Sans Pro" panose="020B0506040000020004" pitchFamily="34" charset="0"/>
              </a:rPr>
              <a:t>    #???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4FC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EUJustice</a:t>
            </a:r>
            <a:endParaRPr lang="en-GB" sz="160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4FC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Isosceles Triangle 8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0" name="Curved Right Arrow 9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3" name="Isosceles Triangle 12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3EC7C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4" name="Curved Right Arrow 13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30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8000" y="487080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AVANCÉES EN MATIÈRE DE </a:t>
            </a:r>
            <a:r>
              <a:rPr lang="en-GB" sz="28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2280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MigrationEU</a:t>
            </a:r>
            <a:endParaRPr lang="en-GB" sz="1600" dirty="0">
              <a:solidFill>
                <a:srgbClr val="63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82" y="980728"/>
            <a:ext cx="3904433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4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9" y="798388"/>
            <a:ext cx="8502764" cy="5921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37637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MigrationEU</a:t>
            </a:r>
            <a:endParaRPr lang="en-GB" sz="1600" dirty="0">
              <a:solidFill>
                <a:srgbClr val="63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1462" y="850430"/>
            <a:ext cx="607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aide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monde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entier</a:t>
            </a:r>
            <a:endParaRPr lang="en-GB" sz="24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312095"/>
            <a:ext cx="30941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GB" sz="3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lang="en-GB" sz="3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déplacées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force dans le monde entier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vivent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</a:t>
            </a:r>
          </a:p>
          <a:p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en développement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729" y="3461519"/>
            <a:ext cx="2114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21,3 millions </a:t>
            </a:r>
            <a:endParaRPr lang="en-GB" sz="2400" dirty="0">
              <a:solidFill>
                <a:srgbClr val="A44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réfugiés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729" y="4108556"/>
            <a:ext cx="2214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40,8 millions </a:t>
            </a:r>
            <a:endParaRPr lang="en-GB" sz="2400" dirty="0">
              <a:solidFill>
                <a:srgbClr val="A44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déplacés internes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729" y="4797152"/>
            <a:ext cx="2387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</a:t>
            </a:r>
            <a:r>
              <a:rPr lang="en-GB" sz="24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</a:p>
          <a:p>
            <a:r>
              <a:rPr lang="fr-FR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demandeurs d'asile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146" y="3944297"/>
            <a:ext cx="1128289" cy="8726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93206" y="1410634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Chaque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année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,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l'UE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donne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 plus d'</a:t>
            </a:r>
            <a:r>
              <a:rPr lang="en-GB" sz="2400" dirty="0" smtClean="0">
                <a:solidFill>
                  <a:srgbClr val="A44976"/>
                </a:solidFill>
                <a:latin typeface="Verdana"/>
              </a:rPr>
              <a:t>1 milliard </a:t>
            </a:r>
            <a:r>
              <a:rPr lang="en-GB" sz="2400" dirty="0" err="1" smtClean="0">
                <a:solidFill>
                  <a:srgbClr val="A44976"/>
                </a:solidFill>
                <a:latin typeface="Verdana"/>
              </a:rPr>
              <a:t>d'EUR</a:t>
            </a:r>
            <a:r>
              <a:rPr lang="en-GB" sz="2400" dirty="0" smtClean="0">
                <a:solidFill>
                  <a:srgbClr val="A44976"/>
                </a:solidFill>
                <a:latin typeface="Verdana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afin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d'aider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 les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Verdana"/>
              </a:rPr>
              <a:t>réfugiés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3694" y="4858706"/>
            <a:ext cx="3595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grand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donateur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monde: 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24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milliards </a:t>
            </a:r>
            <a:r>
              <a:rPr lang="en-GB" sz="24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d'EUR</a:t>
            </a:r>
            <a:r>
              <a:rPr lang="en-GB" sz="24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d'aide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597176" y="5974397"/>
            <a:ext cx="140936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European Union/ECHO/Caroline Gluck</a:t>
            </a:r>
          </a:p>
        </p:txBody>
      </p:sp>
    </p:spTree>
    <p:extLst>
      <p:ext uri="{BB962C8B-B14F-4D97-AF65-F5344CB8AC3E}">
        <p14:creationId xmlns:p14="http://schemas.microsoft.com/office/powerpoint/2010/main" val="4311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:\My Documents\PPP\Logos\jpg-hr\fr\logo_ce-fr-rvb-h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94" y="2090773"/>
            <a:ext cx="1866783" cy="12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45" y="4194871"/>
            <a:ext cx="2530931" cy="197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372" y="1089473"/>
            <a:ext cx="8778628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Rôle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de proposition 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législative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et </a:t>
            </a:r>
            <a:r>
              <a:rPr lang="en-GB" sz="2600" kern="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d'initiative</a:t>
            </a:r>
            <a:r>
              <a:rPr lang="en-GB" sz="2600" kern="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politique</a:t>
            </a:r>
            <a:endParaRPr lang="en-GB" sz="2600" kern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719801" y="2023086"/>
            <a:ext cx="1728192" cy="541817"/>
          </a:xfrm>
          <a:prstGeom prst="wedgeRectCallout">
            <a:avLst>
              <a:gd name="adj1" fmla="val -44139"/>
              <a:gd name="adj2" fmla="val 77617"/>
            </a:avLst>
          </a:prstGeom>
          <a:solidFill>
            <a:srgbClr val="F7A4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7" name="Rectangle 6"/>
          <p:cNvSpPr/>
          <p:nvPr/>
        </p:nvSpPr>
        <p:spPr>
          <a:xfrm>
            <a:off x="5688076" y="2084235"/>
            <a:ext cx="1723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Voix de l’UE</a:t>
            </a:r>
          </a:p>
        </p:txBody>
      </p:sp>
      <p:sp>
        <p:nvSpPr>
          <p:cNvPr id="8" name="Rectangular Callout 7"/>
          <p:cNvSpPr/>
          <p:nvPr/>
        </p:nvSpPr>
        <p:spPr>
          <a:xfrm flipH="1">
            <a:off x="605193" y="4102689"/>
            <a:ext cx="1675699" cy="757360"/>
          </a:xfrm>
          <a:prstGeom prst="wedgeRectCallout">
            <a:avLst>
              <a:gd name="adj1" fmla="val -44139"/>
              <a:gd name="adj2" fmla="val 77617"/>
            </a:avLst>
          </a:prstGeom>
          <a:solidFill>
            <a:srgbClr val="F7A4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9" name="Rectangle 8"/>
          <p:cNvSpPr/>
          <p:nvPr/>
        </p:nvSpPr>
        <p:spPr>
          <a:xfrm>
            <a:off x="557027" y="4102689"/>
            <a:ext cx="1723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Voix des citoyens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516216" y="4067077"/>
            <a:ext cx="2232248" cy="648072"/>
          </a:xfrm>
          <a:prstGeom prst="wedgeRectCallout">
            <a:avLst>
              <a:gd name="adj1" fmla="val -44139"/>
              <a:gd name="adj2" fmla="val 77617"/>
            </a:avLst>
          </a:prstGeom>
          <a:solidFill>
            <a:srgbClr val="F7A4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11" name="Rectangle 10"/>
          <p:cNvSpPr/>
          <p:nvPr/>
        </p:nvSpPr>
        <p:spPr>
          <a:xfrm>
            <a:off x="6516216" y="4041303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Voix des États membres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3779749" y="3458151"/>
            <a:ext cx="1584339" cy="1062303"/>
          </a:xfrm>
          <a:prstGeom prst="triangle">
            <a:avLst/>
          </a:prstGeom>
          <a:solidFill>
            <a:srgbClr val="FCD7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dirty="0" smtClean="0"/>
              <a:t>        </a:t>
            </a:r>
            <a:endParaRPr lang="fr-FR" sz="1800" b="0" dirty="0"/>
          </a:p>
        </p:txBody>
      </p:sp>
      <p:sp>
        <p:nvSpPr>
          <p:cNvPr id="16" name="TextBox 15"/>
          <p:cNvSpPr txBox="1"/>
          <p:nvPr/>
        </p:nvSpPr>
        <p:spPr>
          <a:xfrm rot="18659528">
            <a:off x="2675417" y="371505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7A428"/>
                </a:solidFill>
                <a:latin typeface="Arial" panose="020B0604020202020204" pitchFamily="34" charset="0"/>
              </a:rPr>
              <a:t>Propositions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3090510" y="3429000"/>
            <a:ext cx="1035470" cy="1160997"/>
          </a:xfrm>
          <a:prstGeom prst="straightConnector1">
            <a:avLst/>
          </a:prstGeom>
          <a:noFill/>
          <a:ln w="57150" cap="flat" cmpd="sng" algn="ctr">
            <a:solidFill>
              <a:srgbClr val="F7AF4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076056" y="3429000"/>
            <a:ext cx="792088" cy="1091454"/>
          </a:xfrm>
          <a:prstGeom prst="straightConnector1">
            <a:avLst/>
          </a:prstGeom>
          <a:noFill/>
          <a:ln w="57150" cap="flat" cmpd="sng" algn="ctr">
            <a:solidFill>
              <a:srgbClr val="F7AF4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 rot="3192481">
            <a:off x="4963162" y="357017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7A428"/>
                </a:solidFill>
                <a:latin typeface="Arial" panose="020B0604020202020204" pitchFamily="34" charset="0"/>
              </a:rPr>
              <a:t>Propositions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80266" y="5277063"/>
            <a:ext cx="5742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Conseil de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l'Union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européenne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 descr="Image result for council of the 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9997"/>
            <a:ext cx="1319521" cy="13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6" grpId="0"/>
      <p:bldP spid="2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67" y="1872993"/>
            <a:ext cx="4715266" cy="31120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60232" y="1974031"/>
            <a:ext cx="259228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soins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santé</a:t>
            </a:r>
            <a:r>
              <a:rPr lang="en-GB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de protection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Urgence en matière d'éducation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6605" y="1881698"/>
            <a:ext cx="2851413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Accès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l'eau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potable, </a:t>
            </a:r>
          </a:p>
          <a:p>
            <a:pPr marL="180975"/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matériel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d'assainissement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d'hygiène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</a:t>
            </a:r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0975"/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16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endParaRPr lang="en-GB" sz="1600" dirty="0" smtClean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Nourriture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</a:p>
          <a:p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850 </a:t>
            </a:r>
            <a:r>
              <a:rPr lang="en-GB" sz="16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Logement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</a:t>
            </a:r>
          </a:p>
          <a:p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16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 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de protection pour </a:t>
            </a:r>
          </a:p>
          <a:p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millions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d'enfants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2588" y="803950"/>
            <a:ext cx="3626314" cy="4616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r>
              <a:rPr lang="fr-FR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aux réfugiés syriens</a:t>
            </a:r>
            <a:endParaRPr lang="en-GB" sz="24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274075"/>
            <a:ext cx="914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 </a:t>
            </a:r>
            <a:r>
              <a:rPr lang="en-GB" sz="18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l'un</a:t>
            </a:r>
            <a:r>
              <a:rPr lang="en-GB" sz="1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8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principaux</a:t>
            </a:r>
            <a:r>
              <a:rPr lang="en-GB" sz="1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donateurs</a:t>
            </a:r>
            <a:r>
              <a:rPr lang="en-GB" sz="1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6,8 milliards </a:t>
            </a:r>
            <a:r>
              <a:rPr lang="en-GB" sz="18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d'EUR</a:t>
            </a:r>
            <a:endParaRPr lang="en-GB" sz="1800" dirty="0">
              <a:solidFill>
                <a:srgbClr val="A44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628" y="5179550"/>
            <a:ext cx="428033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</a:t>
            </a:r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665 000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Logement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GB" sz="16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152 000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réfugiés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syriens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23928" y="5703639"/>
            <a:ext cx="27363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16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</a:t>
            </a:r>
            <a:r>
              <a:rPr lang="en-GB" sz="16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réfugiés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syriens</a:t>
            </a:r>
            <a:endParaRPr lang="en-GB" sz="16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2627784" y="3269384"/>
            <a:ext cx="1584175" cy="216024"/>
          </a:xfrm>
          <a:prstGeom prst="rightArrow">
            <a:avLst/>
          </a:prstGeom>
          <a:solidFill>
            <a:srgbClr val="A4497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A44976"/>
              </a:solidFill>
              <a:latin typeface="Verdana"/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19488815">
            <a:off x="2606280" y="4436839"/>
            <a:ext cx="1580752" cy="295495"/>
          </a:xfrm>
          <a:prstGeom prst="rightArrow">
            <a:avLst/>
          </a:prstGeom>
          <a:solidFill>
            <a:srgbClr val="6360A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A44976"/>
              </a:solidFill>
              <a:latin typeface="Verdana"/>
            </a:endParaRPr>
          </a:p>
        </p:txBody>
      </p:sp>
      <p:sp>
        <p:nvSpPr>
          <p:cNvPr id="35" name="Right Arrow 34"/>
          <p:cNvSpPr/>
          <p:nvPr/>
        </p:nvSpPr>
        <p:spPr bwMode="auto">
          <a:xfrm rot="16200000">
            <a:off x="4193273" y="5210513"/>
            <a:ext cx="685446" cy="216024"/>
          </a:xfrm>
          <a:prstGeom prst="rightArrow">
            <a:avLst/>
          </a:prstGeom>
          <a:solidFill>
            <a:srgbClr val="6360A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A44976"/>
              </a:solidFill>
              <a:latin typeface="Verdana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10800000">
            <a:off x="5974786" y="2259103"/>
            <a:ext cx="685446" cy="216024"/>
          </a:xfrm>
          <a:prstGeom prst="rightArrow">
            <a:avLst/>
          </a:prstGeom>
          <a:solidFill>
            <a:srgbClr val="6360A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A4497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554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627784" y="2086217"/>
            <a:ext cx="6067933" cy="3962512"/>
            <a:chOff x="2627784" y="2086217"/>
            <a:chExt cx="6067933" cy="3962512"/>
          </a:xfrm>
        </p:grpSpPr>
        <p:grpSp>
          <p:nvGrpSpPr>
            <p:cNvPr id="12" name="Group 11"/>
            <p:cNvGrpSpPr/>
            <p:nvPr/>
          </p:nvGrpSpPr>
          <p:grpSpPr>
            <a:xfrm>
              <a:off x="2627784" y="2086217"/>
              <a:ext cx="5859074" cy="3962512"/>
              <a:chOff x="2627784" y="2086217"/>
              <a:chExt cx="5859074" cy="396251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949"/>
              <a:stretch/>
            </p:blipFill>
            <p:spPr>
              <a:xfrm>
                <a:off x="2627784" y="2086217"/>
                <a:ext cx="5859074" cy="3962512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969242" y="3614341"/>
                <a:ext cx="3225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117834" y="4501864"/>
                <a:ext cx="3818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827183" y="3721283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BG</a:t>
                </a: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 rot="20852847">
                <a:off x="4983273" y="2871274"/>
                <a:ext cx="1238615" cy="1361102"/>
                <a:chOff x="5582894" y="2467088"/>
                <a:chExt cx="853107" cy="1085873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46" name="Curved Right Arrow 45"/>
                <p:cNvSpPr/>
                <p:nvPr/>
              </p:nvSpPr>
              <p:spPr bwMode="auto">
                <a:xfrm rot="11308088">
                  <a:off x="5582894" y="2467088"/>
                  <a:ext cx="501766" cy="977148"/>
                </a:xfrm>
                <a:prstGeom prst="curvedRightArrow">
                  <a:avLst/>
                </a:pr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/>
                  <a:endParaRPr lang="en-GB" sz="1200" b="0">
                    <a:solidFill>
                      <a:srgbClr val="0F5494"/>
                    </a:solidFill>
                    <a:latin typeface="Verdana"/>
                  </a:endParaRPr>
                </a:p>
              </p:txBody>
            </p:sp>
            <p:sp>
              <p:nvSpPr>
                <p:cNvPr id="56" name="Curved Right Arrow 55"/>
                <p:cNvSpPr/>
                <p:nvPr/>
              </p:nvSpPr>
              <p:spPr bwMode="auto">
                <a:xfrm rot="11308088" flipH="1">
                  <a:off x="6009776" y="2575813"/>
                  <a:ext cx="426225" cy="977148"/>
                </a:xfrm>
                <a:prstGeom prst="curvedRightArrow">
                  <a:avLst/>
                </a:pr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175"/>
                  <a:endParaRPr lang="en-GB" sz="1200" b="0">
                    <a:solidFill>
                      <a:srgbClr val="0F5494"/>
                    </a:solidFill>
                    <a:latin typeface="Verdana"/>
                  </a:endParaRPr>
                </a:p>
              </p:txBody>
            </p:sp>
          </p:grpSp>
        </p:grpSp>
        <p:sp>
          <p:nvSpPr>
            <p:cNvPr id="16" name="Oval 15"/>
            <p:cNvSpPr/>
            <p:nvPr/>
          </p:nvSpPr>
          <p:spPr bwMode="auto">
            <a:xfrm>
              <a:off x="7195777" y="4646687"/>
              <a:ext cx="186725" cy="194515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4694904" y="5161470"/>
              <a:ext cx="105176" cy="109564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642316" y="5376792"/>
              <a:ext cx="105176" cy="109564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372610" y="5258662"/>
              <a:ext cx="105176" cy="109564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148787" y="4862120"/>
              <a:ext cx="186725" cy="194515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348986" y="5021738"/>
              <a:ext cx="186725" cy="194515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430965" y="5301208"/>
              <a:ext cx="104746" cy="107428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077916" y="5051906"/>
              <a:ext cx="105176" cy="109564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850962" y="5110841"/>
              <a:ext cx="1305416" cy="369332"/>
              <a:chOff x="5837905" y="4849741"/>
              <a:chExt cx="1305416" cy="369332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5958381" y="4849741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>
                    <a:solidFill>
                      <a:srgbClr val="6360A8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Hotspots</a:t>
                </a:r>
              </a:p>
            </p:txBody>
          </p:sp>
          <p:sp>
            <p:nvSpPr>
              <p:cNvPr id="57" name="Down Arrow 56"/>
              <p:cNvSpPr/>
              <p:nvPr/>
            </p:nvSpPr>
            <p:spPr bwMode="auto">
              <a:xfrm rot="5400000">
                <a:off x="5852659" y="4951576"/>
                <a:ext cx="159533" cy="189041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175"/>
                <a:endParaRPr lang="en-GB" sz="1200" b="0">
                  <a:solidFill>
                    <a:srgbClr val="0F5494"/>
                  </a:solidFill>
                  <a:latin typeface="Verdana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7403247" y="4754445"/>
              <a:ext cx="1292470" cy="369332"/>
              <a:chOff x="5837905" y="4861430"/>
              <a:chExt cx="1292470" cy="36933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5945435" y="4861430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>
                    <a:solidFill>
                      <a:srgbClr val="6360A8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Hotspots</a:t>
                </a:r>
              </a:p>
            </p:txBody>
          </p:sp>
          <p:sp>
            <p:nvSpPr>
              <p:cNvPr id="67" name="Down Arrow 66"/>
              <p:cNvSpPr/>
              <p:nvPr/>
            </p:nvSpPr>
            <p:spPr bwMode="auto">
              <a:xfrm rot="5400000">
                <a:off x="5852659" y="4951576"/>
                <a:ext cx="159533" cy="189041"/>
              </a:xfrm>
              <a:prstGeom prst="down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175"/>
                <a:endParaRPr lang="en-GB" sz="1200" b="0">
                  <a:solidFill>
                    <a:srgbClr val="0F5494"/>
                  </a:solidFill>
                  <a:latin typeface="Verdana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265133" y="900129"/>
            <a:ext cx="6425306" cy="46166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financière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technique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9872" y="1361794"/>
            <a:ext cx="2351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milliards </a:t>
            </a:r>
            <a:r>
              <a:rPr lang="en-GB" sz="18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d'EUR</a:t>
            </a:r>
            <a:endParaRPr lang="en-GB" sz="1800" dirty="0">
              <a:solidFill>
                <a:srgbClr val="A44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(2014-2020</a:t>
            </a:r>
            <a:r>
              <a:rPr lang="en-GB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01540" y="4348827"/>
            <a:ext cx="105176" cy="109564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2000" b="0">
              <a:solidFill>
                <a:srgbClr val="0F5494"/>
              </a:solidFill>
              <a:latin typeface="Verdana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63747" y="2973123"/>
            <a:ext cx="3251211" cy="738664"/>
            <a:chOff x="2688656" y="2076787"/>
            <a:chExt cx="3251211" cy="738664"/>
          </a:xfrm>
        </p:grpSpPr>
        <p:sp>
          <p:nvSpPr>
            <p:cNvPr id="37" name="TextBox 36"/>
            <p:cNvSpPr txBox="1"/>
            <p:nvPr/>
          </p:nvSpPr>
          <p:spPr>
            <a:xfrm>
              <a:off x="2688656" y="2076787"/>
              <a:ext cx="3251211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A449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Aide d'urgence</a:t>
              </a:r>
              <a:endParaRPr lang="en-GB" sz="1400" b="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23,5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millions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d'EUR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depuis</a:t>
              </a:r>
              <a:r>
                <a:rPr lang="en-GB" sz="1400" b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  <a:endParaRPr lang="en-GB"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592,6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millions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d'EUR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pour </a:t>
              </a:r>
              <a:r>
                <a:rPr lang="en-GB" sz="14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2014-2020</a:t>
              </a:r>
            </a:p>
          </p:txBody>
        </p:sp>
        <p:sp>
          <p:nvSpPr>
            <p:cNvPr id="41" name="Isosceles Triangle 40"/>
            <p:cNvSpPr/>
            <p:nvPr/>
          </p:nvSpPr>
          <p:spPr bwMode="auto">
            <a:xfrm rot="5400000">
              <a:off x="5474048" y="2353804"/>
              <a:ext cx="338869" cy="173469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308752" y="2588887"/>
            <a:ext cx="2835248" cy="1250687"/>
            <a:chOff x="2706493" y="1780118"/>
            <a:chExt cx="2644330" cy="1250687"/>
          </a:xfrm>
        </p:grpSpPr>
        <p:sp>
          <p:nvSpPr>
            <p:cNvPr id="44" name="TextBox 43"/>
            <p:cNvSpPr txBox="1"/>
            <p:nvPr/>
          </p:nvSpPr>
          <p:spPr>
            <a:xfrm>
              <a:off x="2706493" y="1780118"/>
              <a:ext cx="2644330" cy="9541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A449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Aide d'urgence</a:t>
              </a:r>
              <a:endParaRPr lang="en-GB" sz="1400" b="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 millions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d'EUR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millions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d'EUR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pour </a:t>
              </a:r>
              <a:r>
                <a:rPr lang="en-GB" sz="14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2014-2020</a:t>
              </a:r>
            </a:p>
          </p:txBody>
        </p:sp>
        <p:sp>
          <p:nvSpPr>
            <p:cNvPr id="45" name="Isosceles Triangle 44"/>
            <p:cNvSpPr/>
            <p:nvPr/>
          </p:nvSpPr>
          <p:spPr bwMode="auto">
            <a:xfrm rot="10800000">
              <a:off x="3353656" y="2857336"/>
              <a:ext cx="338869" cy="173469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05842" y="5622394"/>
            <a:ext cx="3102131" cy="912133"/>
            <a:chOff x="4918221" y="5207580"/>
            <a:chExt cx="3102131" cy="912133"/>
          </a:xfrm>
        </p:grpSpPr>
        <p:sp>
          <p:nvSpPr>
            <p:cNvPr id="50" name="TextBox 49"/>
            <p:cNvSpPr txBox="1"/>
            <p:nvPr/>
          </p:nvSpPr>
          <p:spPr>
            <a:xfrm>
              <a:off x="4918221" y="5381049"/>
              <a:ext cx="3102131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A449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Aide d'urgence</a:t>
              </a:r>
              <a:endParaRPr lang="en-GB" sz="1400" b="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509 millions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d'EUR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pour </a:t>
              </a:r>
              <a:r>
                <a:rPr lang="en-GB" sz="14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2014-2020</a:t>
              </a:r>
            </a:p>
            <a:p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353 millions </a:t>
              </a:r>
              <a:r>
                <a:rPr lang="en-GB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d'EUR</a:t>
              </a:r>
              <a:r>
                <a:rPr lang="en-GB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depuis</a:t>
              </a:r>
              <a:r>
                <a:rPr lang="en-GB" sz="1400" b="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2015</a:t>
              </a:r>
              <a:endParaRPr lang="en-GB"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Isosceles Triangle 51"/>
            <p:cNvSpPr/>
            <p:nvPr/>
          </p:nvSpPr>
          <p:spPr bwMode="auto">
            <a:xfrm>
              <a:off x="6883608" y="5207580"/>
              <a:ext cx="338869" cy="173469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382608" y="2086217"/>
            <a:ext cx="1941568" cy="984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Relocaliser</a:t>
            </a:r>
            <a:endParaRPr lang="en-GB" sz="1600" b="0" dirty="0">
              <a:solidFill>
                <a:srgbClr val="63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réfugiés vers d'autres États membres de l'UE</a:t>
            </a:r>
            <a:endParaRPr lang="en-GB" sz="14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468915" y="5344952"/>
            <a:ext cx="111434" cy="116083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965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9"/>
          <a:stretch/>
        </p:blipFill>
        <p:spPr>
          <a:xfrm>
            <a:off x="4688541" y="1232725"/>
            <a:ext cx="4336148" cy="471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4816" y="1001892"/>
            <a:ext cx="7768473" cy="4616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Sauver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vies et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démanteler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en-GB" sz="2400" b="0" dirty="0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b="0" dirty="0" err="1" smtClean="0">
                <a:solidFill>
                  <a:srgbClr val="80808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passeurs</a:t>
            </a:r>
            <a:endParaRPr lang="en-GB" sz="24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3" y="2563340"/>
            <a:ext cx="2828547" cy="571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60" y="1628800"/>
            <a:ext cx="41601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GB" sz="20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réfugiés</a:t>
            </a:r>
            <a:r>
              <a:rPr lang="en-GB" sz="20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migrants </a:t>
            </a:r>
            <a:r>
              <a:rPr lang="en-GB" sz="20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20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endParaRPr lang="en-GB" sz="2000" dirty="0">
              <a:solidFill>
                <a:srgbClr val="A44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payé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organisations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criminelles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des passeurs</a:t>
            </a:r>
            <a:endParaRPr lang="en-GB" sz="18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389" y="4102782"/>
            <a:ext cx="3474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passeurs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ncaissé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de </a:t>
            </a:r>
          </a:p>
          <a:p>
            <a:r>
              <a:rPr lang="en-GB" sz="20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milliards </a:t>
            </a:r>
            <a:r>
              <a:rPr lang="en-GB" sz="20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d'EUR</a:t>
            </a:r>
            <a:r>
              <a:rPr lang="en-GB" sz="20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 bwMode="auto">
          <a:xfrm rot="5400000">
            <a:off x="131891" y="1948695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 rot="5400000">
            <a:off x="168820" y="4341123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 rot="5400000">
            <a:off x="4921348" y="1911397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 rot="10800000">
            <a:off x="5724128" y="3615362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1666097"/>
            <a:ext cx="372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en-GB" sz="2400" dirty="0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620 000 </a:t>
            </a:r>
            <a:r>
              <a:rPr lang="en-GB" sz="2400" dirty="0" err="1" smtClean="0">
                <a:solidFill>
                  <a:srgbClr val="A44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endParaRPr lang="en-GB" sz="2400" dirty="0">
              <a:solidFill>
                <a:srgbClr val="A44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ecourues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2015-2017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61" y="2590460"/>
            <a:ext cx="829058" cy="8016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25863" y="3766295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Opérations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</a:p>
          <a:p>
            <a:pPr algn="ctr"/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lutter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passeurs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 rot="10800000">
            <a:off x="7921920" y="3611224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3173" y="3766295"/>
            <a:ext cx="2060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Opérations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conjointes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Frontex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EUNAVFOR MED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Sophia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92" y="5172270"/>
            <a:ext cx="582923" cy="900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04" y="4810668"/>
            <a:ext cx="581026" cy="1204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1" y="5089648"/>
            <a:ext cx="860777" cy="860777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4544414" y="1628800"/>
            <a:ext cx="0" cy="4104456"/>
          </a:xfrm>
          <a:prstGeom prst="line">
            <a:avLst/>
          </a:prstGeom>
          <a:ln/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1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 bwMode="auto">
          <a:xfrm>
            <a:off x="373888" y="2924944"/>
            <a:ext cx="8446584" cy="29900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3294"/>
            <a:ext cx="1008112" cy="100582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752208" y="-963488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>
            <a:off x="2415876" y="3232721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/>
          <p:nvPr/>
        </p:nvSpPr>
        <p:spPr>
          <a:xfrm>
            <a:off x="300080" y="4446496"/>
            <a:ext cx="16573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Simplifier, clarifier et abréger les procédures d’asile </a:t>
            </a:r>
            <a:endParaRPr lang="en-GB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330297" y="1828738"/>
            <a:ext cx="3061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avons besoin d’une politique d’asile européenne plus </a:t>
            </a:r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juste, cohérente et efficace </a:t>
            </a:r>
            <a:endParaRPr lang="en-GB" sz="1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932577" y="4481825"/>
            <a:ext cx="1678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des normes uniformes </a:t>
            </a:r>
            <a:r>
              <a:rPr lang="fr-BE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la protection </a:t>
            </a:r>
            <a: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demandeurs d’asile </a:t>
            </a:r>
            <a:endParaRPr lang="en-GB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24473" y="1857510"/>
            <a:ext cx="2991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Différences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</a:t>
            </a:r>
            <a:r>
              <a:rPr lang="en-GB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mouvements</a:t>
            </a:r>
            <a:r>
              <a:rPr lang="en-GB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secondaires</a:t>
            </a:r>
            <a:r>
              <a:rPr lang="en-GB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course au droit </a:t>
            </a:r>
            <a:r>
              <a:rPr lang="en-GB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d'asile</a:t>
            </a:r>
            <a:endParaRPr lang="en-GB" sz="1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79479" y="4509120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Harmonise</a:t>
            </a:r>
            <a:r>
              <a:rPr lang="en-GB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GB" sz="14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conditions </a:t>
            </a:r>
            <a:r>
              <a:rPr lang="en-GB" sz="14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d'accueil</a:t>
            </a:r>
            <a:endParaRPr lang="fr-BE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7674" y="3117264"/>
            <a:ext cx="801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Commission européenne a soumis des propositions visant à: </a:t>
            </a:r>
            <a:r>
              <a:rPr lang="en-GB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sz="1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6880" y="4530025"/>
            <a:ext cx="19625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du bureau européen d'appui en matière d'asile une véritable agence européenne pour l’asile </a:t>
            </a:r>
            <a:endParaRPr lang="en-GB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195736" y="-96348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55" y="3663872"/>
            <a:ext cx="847169" cy="845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91567"/>
            <a:ext cx="1224136" cy="122136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6338689" y="3486596"/>
            <a:ext cx="0" cy="177652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9" y="3645024"/>
            <a:ext cx="837795" cy="835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17" y="1389721"/>
            <a:ext cx="1784080" cy="17800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32339" y="928056"/>
            <a:ext cx="5160388" cy="4616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régime d'asile européen commun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35696" y="3630612"/>
            <a:ext cx="5184576" cy="1853521"/>
            <a:chOff x="1835696" y="3630612"/>
            <a:chExt cx="5184576" cy="1707539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5364088" y="3630612"/>
              <a:ext cx="0" cy="1704515"/>
            </a:xfrm>
            <a:prstGeom prst="line">
              <a:avLst/>
            </a:prstGeom>
            <a:noFill/>
            <a:ln w="9525" cap="flat" cmpd="sng" algn="ctr">
              <a:solidFill>
                <a:srgbClr val="883F9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3707904" y="3633636"/>
              <a:ext cx="0" cy="1704515"/>
            </a:xfrm>
            <a:prstGeom prst="line">
              <a:avLst/>
            </a:prstGeom>
            <a:noFill/>
            <a:ln w="9525" cap="flat" cmpd="sng" algn="ctr">
              <a:solidFill>
                <a:srgbClr val="883F9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1835696" y="3633636"/>
              <a:ext cx="0" cy="1704515"/>
            </a:xfrm>
            <a:prstGeom prst="line">
              <a:avLst/>
            </a:prstGeom>
            <a:noFill/>
            <a:ln w="9525" cap="flat" cmpd="sng" algn="ctr">
              <a:solidFill>
                <a:srgbClr val="883F9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7020272" y="3630612"/>
              <a:ext cx="0" cy="1704515"/>
            </a:xfrm>
            <a:prstGeom prst="line">
              <a:avLst/>
            </a:prstGeom>
            <a:noFill/>
            <a:ln w="9525" cap="flat" cmpd="sng" algn="ctr">
              <a:solidFill>
                <a:srgbClr val="883F9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Rectangle 25"/>
          <p:cNvSpPr/>
          <p:nvPr/>
        </p:nvSpPr>
        <p:spPr>
          <a:xfrm>
            <a:off x="5451259" y="4530025"/>
            <a:ext cx="14786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Réviser le système de base de données d'empreintes digitales </a:t>
            </a:r>
            <a:endParaRPr lang="en-GB" sz="14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523449" y="3726496"/>
            <a:ext cx="720080" cy="720000"/>
            <a:chOff x="8172400" y="3165701"/>
            <a:chExt cx="720080" cy="720000"/>
          </a:xfrm>
        </p:grpSpPr>
        <p:sp>
          <p:nvSpPr>
            <p:cNvPr id="36" name="Oval 35"/>
            <p:cNvSpPr/>
            <p:nvPr/>
          </p:nvSpPr>
          <p:spPr bwMode="auto">
            <a:xfrm>
              <a:off x="8172400" y="3165701"/>
              <a:ext cx="720080" cy="720000"/>
            </a:xfrm>
            <a:prstGeom prst="ellips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/>
              <a:endParaRPr lang="en-GB" sz="1200" b="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5" y="3251225"/>
              <a:ext cx="495950" cy="548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5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14862" y="1204119"/>
            <a:ext cx="2736647" cy="461665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Prochaines étapes</a:t>
            </a:r>
            <a:endParaRPr lang="en-GB" sz="2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9389" y="1723057"/>
            <a:ext cx="72540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Déploiement opérationnel </a:t>
            </a:r>
            <a:r>
              <a:rPr lang="fr-BE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BE" sz="2000" dirty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corps européen de garde-frontières et de garde-côtes</a:t>
            </a:r>
            <a:r>
              <a:rPr lang="fr-BE" sz="20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œuvre de la déclaration </a:t>
            </a:r>
            <a:r>
              <a:rPr lang="fr-FR" sz="2000" dirty="0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UE-Turquie</a:t>
            </a:r>
          </a:p>
          <a:p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GB" sz="2000" dirty="0" err="1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régime</a:t>
            </a:r>
            <a:r>
              <a:rPr lang="en-GB" sz="2000" dirty="0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d'asile</a:t>
            </a:r>
            <a:r>
              <a:rPr lang="en-GB" sz="2000" dirty="0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r>
              <a:rPr lang="en-GB" sz="2000" dirty="0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réformé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compris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réforme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GB" sz="20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mécanisme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Dublin</a:t>
            </a:r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œuvre du nouveau </a:t>
            </a:r>
            <a:r>
              <a:rPr lang="fr-FR" sz="2000" dirty="0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de partenariat pour les migrations </a:t>
            </a:r>
            <a:r>
              <a:rPr lang="fr-FR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les pays tiers</a:t>
            </a:r>
          </a:p>
          <a:p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 </a:t>
            </a:r>
            <a:r>
              <a:rPr lang="en-GB" sz="2000" dirty="0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 cadre de </a:t>
            </a:r>
            <a:r>
              <a:rPr lang="en-GB" sz="2000" dirty="0" err="1" smtClean="0">
                <a:solidFill>
                  <a:srgbClr val="CB9AA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réinstallation</a:t>
            </a:r>
            <a:endParaRPr lang="en-GB" sz="2000" dirty="0">
              <a:solidFill>
                <a:srgbClr val="CB9AA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 rot="5400000">
            <a:off x="849941" y="1833056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rot="5400000">
            <a:off x="849936" y="2686920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5400000">
            <a:off x="849935" y="3216432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5400000">
            <a:off x="865089" y="4331859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5400000">
            <a:off x="865089" y="5407391"/>
            <a:ext cx="338869" cy="173469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94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38132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63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MigrationEU</a:t>
            </a:r>
            <a:endParaRPr lang="en-GB" sz="1600" dirty="0">
              <a:solidFill>
                <a:srgbClr val="63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1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Isosceles Triangle 10">
            <a:hlinkClick r:id="rId5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C48AA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" name="Curved Right Arrow 11">
            <a:hlinkClick r:id="rId5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7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38446"/>
            <a:ext cx="3882615" cy="1919554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9" name="Isosceles Triangle 18">
            <a:hlinkClick r:id="rId9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6E55A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0" name="Curved Right Arrow 19">
            <a:hlinkClick r:id="rId9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735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8000" y="4869160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ACTEUR INTERNATIONAL PLUS FORT</a:t>
            </a:r>
            <a:endParaRPr lang="en-GB" sz="28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638132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EUGlobalPlayer</a:t>
            </a:r>
            <a:endParaRPr lang="en-GB" sz="16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86" y="992560"/>
            <a:ext cx="3852427" cy="2580456"/>
          </a:xfrm>
          <a:prstGeom prst="rect">
            <a:avLst/>
          </a:prstGeom>
          <a:noFill/>
          <a:ln w="19050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A2\Graphic Projects\TEN - The 10 priorities\201607-001 Juncker Commission - Two years on\A Stronger Global Actor\ma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4212"/>
            <a:ext cx="8335962" cy="39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06754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nouvelle stratégie mondiale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31" y="1931369"/>
            <a:ext cx="4286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</a:t>
            </a: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 commercial </a:t>
            </a:r>
            <a:r>
              <a:rPr lang="en-US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monde </a:t>
            </a:r>
            <a:br>
              <a:rPr lang="en-US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partenaire commercial de </a:t>
            </a:r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pays </a:t>
            </a:r>
            <a:endParaRPr lang="en-GB" sz="180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3340" y="3762747"/>
            <a:ext cx="3100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 source et destination d'</a:t>
            </a:r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investissements directs étrangers </a:t>
            </a:r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monde </a:t>
            </a:r>
            <a:r>
              <a:rPr lang="en-US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6936" y="2604361"/>
            <a:ext cx="26625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baseline="30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producteur</a:t>
            </a:r>
            <a:r>
              <a:rPr lang="en-GB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mondial</a:t>
            </a:r>
            <a:r>
              <a:rPr lang="en-GB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d'énergie</a:t>
            </a:r>
            <a:r>
              <a:rPr lang="en-GB" sz="2000" b="0" dirty="0">
                <a:solidFill>
                  <a:srgbClr val="808080"/>
                </a:solidFill>
                <a:latin typeface="Calibri"/>
              </a:rPr>
              <a:t> </a:t>
            </a:r>
            <a:endParaRPr lang="en-GB" sz="20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5250" y="3030056"/>
            <a:ext cx="336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donateur d'aide au monde avec </a:t>
            </a:r>
            <a:r>
              <a:rPr lang="fr-BE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Mrd € </a:t>
            </a:r>
            <a:endParaRPr lang="en-US" sz="18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U:\A2\Graphic Projects\TEN - The 10 priorities\201607-001 Juncker Commission - Two years on\A Stronger Global Actor\globe_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2" y="2761377"/>
            <a:ext cx="583740" cy="9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A2\Graphic Projects\TEN - The 10 priorities\201607-001 Juncker Commission - Two years on\A Stronger Global Actor\hand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10" y="2516703"/>
            <a:ext cx="663080" cy="5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A2\Graphic Projects\TEN - The 10 priorities\201607-001 Juncker Commission - Two years on\A Stronger Global Actor\windmill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60" y="1996841"/>
            <a:ext cx="1091546" cy="6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51610" y="471685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  <a:endParaRPr lang="en-GB" sz="1800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43714" y="51044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en-GB" sz="1800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5466" y="5058298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en-GB" sz="1100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55250" y="486258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en-GB" sz="1100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14868" y="5489747"/>
            <a:ext cx="235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 dispose de </a:t>
            </a:r>
            <a:r>
              <a:rPr lang="fr-BE" sz="18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délégations</a:t>
            </a:r>
            <a:r>
              <a:rPr lang="fr-BE" sz="18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dans le monde</a:t>
            </a:r>
            <a:r>
              <a:rPr lang="fr-BE" sz="2000" b="0" dirty="0">
                <a:solidFill>
                  <a:srgbClr val="808080"/>
                </a:solidFill>
                <a:latin typeface="Calibri"/>
              </a:rPr>
              <a:t> </a:t>
            </a:r>
            <a:r>
              <a:rPr lang="en-GB" sz="20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7" name="Picture 13" descr="U:\A2\Graphic Projects\TEN - The 10 priorities\201607-001 Juncker Commission - Two years on\A Stronger Global Actor\delegatio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26" y="4980988"/>
            <a:ext cx="717774" cy="5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:\A2\Graphic Projects\TEN - The 10 priorities\201607-001 Juncker Commission - Two years on\A Stronger Global Actor\partner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27" y="1480641"/>
            <a:ext cx="718773" cy="51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67" y="3725463"/>
            <a:ext cx="3901466" cy="251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78" y="91830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européenne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voisinage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action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0559" y="2282186"/>
            <a:ext cx="1062043" cy="6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958" y="3479091"/>
            <a:ext cx="1057074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2421" y="3112053"/>
            <a:ext cx="1058319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958" y="1784423"/>
            <a:ext cx="1057074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6693" y="2648520"/>
            <a:ext cx="1068605" cy="6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0559" y="1418089"/>
            <a:ext cx="1062043" cy="6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3658" y="1615146"/>
            <a:ext cx="118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Arménie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3658" y="2445717"/>
            <a:ext cx="1334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Azerbaïdjan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3659" y="3252761"/>
            <a:ext cx="118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Biélorussie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3969" y="1924532"/>
            <a:ext cx="1206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Algérie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85185" y="2773499"/>
            <a:ext cx="1041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gypte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9111" y="3619200"/>
            <a:ext cx="873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Israël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2421" y="4873770"/>
            <a:ext cx="1062042" cy="6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4283" y="5705424"/>
            <a:ext cx="1058319" cy="6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9198" y="4377794"/>
            <a:ext cx="1058319" cy="6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8894" y="5241568"/>
            <a:ext cx="1067927" cy="6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5488" y="4009673"/>
            <a:ext cx="1055909" cy="6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375520" y="4206730"/>
            <a:ext cx="928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Géorgie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5521" y="5037301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Moldavie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75521" y="5844345"/>
            <a:ext cx="930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9111" y="4516116"/>
            <a:ext cx="1303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3969" y="5346687"/>
            <a:ext cx="1041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0634" y="3479794"/>
            <a:ext cx="1062042" cy="6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988" y="1786209"/>
            <a:ext cx="1025335" cy="6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0635" y="2649983"/>
            <a:ext cx="1071041" cy="6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290814" y="1982183"/>
            <a:ext cx="10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Libye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0814" y="2812754"/>
            <a:ext cx="10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90814" y="3619798"/>
            <a:ext cx="10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358" y="4377793"/>
            <a:ext cx="1058319" cy="6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497" y="5241567"/>
            <a:ext cx="1071041" cy="6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292676" y="4573767"/>
            <a:ext cx="10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92676" y="5404338"/>
            <a:ext cx="9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Tunisie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923928" y="1509859"/>
            <a:ext cx="36850" cy="4975248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2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2385069"/>
            <a:ext cx="2412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A22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Stabilité</a:t>
            </a:r>
            <a:r>
              <a:rPr lang="en-GB" sz="2000" dirty="0" smtClean="0">
                <a:solidFill>
                  <a:srgbClr val="A22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A22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2000" dirty="0" smtClean="0">
                <a:solidFill>
                  <a:srgbClr val="A22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Balkans </a:t>
            </a:r>
            <a:r>
              <a:rPr lang="en-GB" sz="2000" dirty="0" err="1" smtClean="0">
                <a:solidFill>
                  <a:srgbClr val="A22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occidentaux</a:t>
            </a:r>
            <a:r>
              <a:rPr lang="en-GB" sz="2000" dirty="0" smtClean="0">
                <a:solidFill>
                  <a:srgbClr val="A22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>
              <a:solidFill>
                <a:srgbClr val="A22A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95125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 d'élargissement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6151" y="511894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Turquie</a:t>
            </a:r>
            <a:r>
              <a:rPr lang="en-GB" sz="18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3" descr="U:\A2\Graphic Projects\TEN - The 10 priorities\201607-001 Juncker Commission - Two years on\A Stronger Global Actor\Bi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40" y="2420889"/>
            <a:ext cx="1062043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:\A2\Graphic Projects\TEN - The 10 priorities\201607-001 Juncker Commission - Two years on\A Stronger Global Actor\Kosov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16" y="3251460"/>
            <a:ext cx="1062043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:\A2\Graphic Projects\TEN - The 10 priorities\201607-001 Juncker Commission - Two years on\A Stronger Global Actor\Macedon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40" y="3251460"/>
            <a:ext cx="1062043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:\A2\Graphic Projects\TEN - The 10 priorities\201607-001 Juncker Commission - Two years on\A Stronger Global Actor\Montenegr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16" y="1556792"/>
            <a:ext cx="1062043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:\A2\Graphic Projects\TEN - The 10 priorities\201607-001 Juncker Commission - Two years on\A Stronger Global Actor\Serbi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16" y="2420889"/>
            <a:ext cx="1071043" cy="6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:\A2\Graphic Projects\TEN - The 10 priorities\201607-001 Juncker Commission - Two years on\A Stronger Global Actor\albani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40" y="1556792"/>
            <a:ext cx="1062043" cy="6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4046" y="1654300"/>
            <a:ext cx="93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Albanie</a:t>
            </a:r>
            <a:endParaRPr lang="en-GB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0983" y="2411456"/>
            <a:ext cx="1226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Bosnie-Herzégovine</a:t>
            </a:r>
            <a:endParaRPr lang="en-GB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6" y="3145348"/>
            <a:ext cx="10801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Ancienne</a:t>
            </a:r>
            <a:r>
              <a:rPr lang="en-GB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République</a:t>
            </a:r>
            <a:r>
              <a:rPr lang="en-GB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yougoslave</a:t>
            </a:r>
            <a:r>
              <a:rPr lang="en-GB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Macédoine</a:t>
            </a:r>
            <a:endParaRPr lang="en-GB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175455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Monténégro</a:t>
            </a:r>
            <a:endParaRPr lang="en-GB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2585124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Serbie</a:t>
            </a:r>
            <a:endParaRPr lang="en-GB" sz="1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08304" y="3392168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Kosovo*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4108" y="4994932"/>
            <a:ext cx="1062043" cy="6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54732" y="4565615"/>
            <a:ext cx="57982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BB1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RELANCE DES RELATIONS AVEC LA TURQUIE</a:t>
            </a:r>
            <a:r>
              <a:rPr lang="en-GB" sz="1800" b="0" dirty="0" smtClean="0">
                <a:solidFill>
                  <a:srgbClr val="BB1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b="0" dirty="0">
              <a:solidFill>
                <a:srgbClr val="BB1F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élan au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d'adhésion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Turquie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endParaRPr lang="en-GB" sz="1600" dirty="0" smtClean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Assouplissement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accéléré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régime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visas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GB" sz="16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160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régionale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en-GB" sz="16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réfugiés</a:t>
            </a:r>
            <a:r>
              <a:rPr lang="en-GB" sz="16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372" y="1089473"/>
            <a:ext cx="8229600" cy="611336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600" kern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Les 4 rôles de la Commission</a:t>
            </a:r>
          </a:p>
        </p:txBody>
      </p:sp>
      <p:sp>
        <p:nvSpPr>
          <p:cNvPr id="24" name="Pentagon 23"/>
          <p:cNvSpPr/>
          <p:nvPr/>
        </p:nvSpPr>
        <p:spPr>
          <a:xfrm>
            <a:off x="0" y="2772568"/>
            <a:ext cx="5940152" cy="360040"/>
          </a:xfrm>
          <a:prstGeom prst="homePlate">
            <a:avLst/>
          </a:prstGeom>
          <a:solidFill>
            <a:srgbClr val="F7A4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25" name="TextBox 24"/>
          <p:cNvSpPr txBox="1"/>
          <p:nvPr/>
        </p:nvSpPr>
        <p:spPr>
          <a:xfrm>
            <a:off x="781088" y="2754173"/>
            <a:ext cx="378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DROIT D’INITIATIVE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entagon 25">
            <a:hlinkClick r:id="rId3"/>
          </p:cNvPr>
          <p:cNvSpPr/>
          <p:nvPr/>
        </p:nvSpPr>
        <p:spPr>
          <a:xfrm>
            <a:off x="-1" y="3348632"/>
            <a:ext cx="6516217" cy="360040"/>
          </a:xfrm>
          <a:prstGeom prst="homePlate">
            <a:avLst/>
          </a:prstGeom>
          <a:solidFill>
            <a:srgbClr val="6DBF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800" b="0"/>
          </a:p>
        </p:txBody>
      </p:sp>
      <p:sp>
        <p:nvSpPr>
          <p:cNvPr id="27" name="TextBox 26">
            <a:hlinkClick r:id="rId4"/>
          </p:cNvPr>
          <p:cNvSpPr txBox="1"/>
          <p:nvPr/>
        </p:nvSpPr>
        <p:spPr>
          <a:xfrm>
            <a:off x="781088" y="3348632"/>
            <a:ext cx="5807136" cy="369332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EXÉCUTION DES POLITIQUES ET DU BUDGET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-5500" y="3996704"/>
            <a:ext cx="6948264" cy="360040"/>
          </a:xfrm>
          <a:prstGeom prst="homePlate">
            <a:avLst/>
          </a:prstGeom>
          <a:solidFill>
            <a:srgbClr val="E2ED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29" name="TextBox 28"/>
          <p:cNvSpPr txBox="1"/>
          <p:nvPr/>
        </p:nvSpPr>
        <p:spPr>
          <a:xfrm>
            <a:off x="781088" y="3985035"/>
            <a:ext cx="403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GARDIENNE DES TRAITÉS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-17032" y="4644776"/>
            <a:ext cx="7613367" cy="360040"/>
          </a:xfrm>
          <a:prstGeom prst="homePlate">
            <a:avLst/>
          </a:prstGeom>
          <a:solidFill>
            <a:srgbClr val="FDDF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31" name="TextBox 30"/>
          <p:cNvSpPr txBox="1"/>
          <p:nvPr/>
        </p:nvSpPr>
        <p:spPr>
          <a:xfrm>
            <a:off x="781088" y="4643844"/>
            <a:ext cx="38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DIMENSION INTERNATIONALE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6608" y="5733256"/>
            <a:ext cx="7791450" cy="369332"/>
          </a:xfrm>
          <a:prstGeom prst="rect">
            <a:avLst/>
          </a:prstGeom>
          <a:solidFill>
            <a:srgbClr val="CBA85B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0">
              <a:solidFill>
                <a:srgbClr val="CBA85B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607" y="1550226"/>
            <a:ext cx="7791450" cy="39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36712"/>
            <a:ext cx="93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humanitaire et aide au développement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56732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+ 74 </a:t>
            </a:r>
            <a:r>
              <a:rPr lang="en-GB" sz="20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endParaRPr lang="fr-BE" sz="200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8756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accès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eau potable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améliorée</a:t>
            </a:r>
            <a:endParaRPr lang="en-US" sz="1400" b="0" dirty="0" smtClean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253151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27,5 millions</a:t>
            </a:r>
            <a:endParaRPr lang="fr-BE" sz="200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283069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connectés à des installations sanitaires</a:t>
            </a:r>
            <a:endParaRPr lang="fr-BE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36434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58,7 millions</a:t>
            </a:r>
            <a:endParaRPr lang="fr-BE" sz="180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366" y="3881080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énéficient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transferts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sociaux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liés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alimentaire</a:t>
            </a:r>
            <a:endParaRPr lang="en-GB" sz="14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5696" y="462929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8,8 millions </a:t>
            </a:r>
            <a:endParaRPr lang="fr-BE" sz="200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0546" y="4902259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erçoivent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aide à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l'emploi</a:t>
            </a:r>
            <a:endParaRPr lang="en-GB" sz="14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4088" y="3573302"/>
            <a:ext cx="377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85,9 millions</a:t>
            </a:r>
            <a:endParaRPr lang="fr-BE" sz="18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consacrés aux </a:t>
            </a:r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enfants au travers de projets d'aide humanitaire en faveur de l'éducation dans les situations d'urgence </a:t>
            </a:r>
            <a:endParaRPr lang="en-GB" sz="14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3824" y="4560332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 qu'en RDC, plus de </a:t>
            </a:r>
            <a:r>
              <a:rPr lang="fr-BE" sz="1800" dirty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40 000 enfants </a:t>
            </a:r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précédemment liés à des groupes armés, victimes de violence ou mineurs non accompagnés ont accès à l'éducation </a:t>
            </a:r>
            <a:endParaRPr lang="en-GB" sz="14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139" y="5733256"/>
            <a:ext cx="779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68 </a:t>
            </a:r>
            <a:r>
              <a:rPr lang="en-US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Mrd</a:t>
            </a: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€, </a:t>
            </a:r>
            <a:r>
              <a:rPr lang="en-US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premier </a:t>
            </a:r>
            <a:r>
              <a:rPr lang="en-US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donateur</a:t>
            </a: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d'aide</a:t>
            </a:r>
            <a:r>
              <a:rPr lang="en-US" sz="18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monde</a:t>
            </a:r>
            <a:endParaRPr lang="en-GB" sz="180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64088" y="1556792"/>
            <a:ext cx="24482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 millions </a:t>
            </a:r>
            <a:endParaRPr lang="en-GB" sz="20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nouveaux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élèves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inscrits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l'enseignement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primaire</a:t>
            </a:r>
            <a:endParaRPr lang="en-US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4088" y="263691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GB" sz="20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 </a:t>
            </a:r>
            <a:endParaRPr lang="en-GB" sz="20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dirty="0" err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'enfants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d'un an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vaccinés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rougeole</a:t>
            </a:r>
            <a:endParaRPr lang="en-US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67328"/>
            <a:ext cx="360040" cy="335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49461"/>
            <a:ext cx="360040" cy="3357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30" y="3717032"/>
            <a:ext cx="360040" cy="3357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97152"/>
            <a:ext cx="360040" cy="3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1628800"/>
            <a:ext cx="8199436" cy="386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094634" y="2424743"/>
            <a:ext cx="2049365" cy="1135039"/>
          </a:xfrm>
          <a:prstGeom prst="wedgeRoundRectCallout">
            <a:avLst>
              <a:gd name="adj1" fmla="val -58194"/>
              <a:gd name="adj2" fmla="val 59317"/>
              <a:gd name="adj3" fmla="val 16667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0">
              <a:solidFill>
                <a:srgbClr val="FFFFFF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327658" y="3988199"/>
            <a:ext cx="2268678" cy="1252891"/>
          </a:xfrm>
          <a:prstGeom prst="wedgeRoundRectCallout">
            <a:avLst>
              <a:gd name="adj1" fmla="val 3206"/>
              <a:gd name="adj2" fmla="val -104846"/>
              <a:gd name="adj3" fmla="val 16667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0">
              <a:solidFill>
                <a:srgbClr val="FFFFFF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5951" y="4366180"/>
            <a:ext cx="1767961" cy="1299872"/>
          </a:xfrm>
          <a:prstGeom prst="wedgeRoundRectCallout">
            <a:avLst>
              <a:gd name="adj1" fmla="val 52170"/>
              <a:gd name="adj2" fmla="val -86511"/>
              <a:gd name="adj3" fmla="val 16667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0">
              <a:solidFill>
                <a:srgbClr val="FFFFFF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139952" y="5265029"/>
            <a:ext cx="2160240" cy="1236508"/>
          </a:xfrm>
          <a:prstGeom prst="wedgeRoundRectCallout">
            <a:avLst>
              <a:gd name="adj1" fmla="val -27102"/>
              <a:gd name="adj2" fmla="val -172596"/>
              <a:gd name="adj3" fmla="val 16667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0">
              <a:solidFill>
                <a:srgbClr val="FFFFFF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2555776" y="4614645"/>
            <a:ext cx="1567543" cy="1578869"/>
          </a:xfrm>
          <a:prstGeom prst="wedgeRoundRectCallout">
            <a:avLst>
              <a:gd name="adj1" fmla="val 28430"/>
              <a:gd name="adj2" fmla="val -136458"/>
              <a:gd name="adj3" fmla="val 16667"/>
            </a:avLst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3671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financés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 budget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043" y="5337332"/>
            <a:ext cx="1981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aux réfugiés à </a:t>
            </a:r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Kampala</a:t>
            </a:r>
          </a:p>
          <a:p>
            <a:r>
              <a:rPr lang="fr-BE" sz="14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 million € 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financement de l'UE</a:t>
            </a:r>
            <a:endParaRPr lang="en-GB" sz="1400" b="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6512" y="4008474"/>
            <a:ext cx="22898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dépendance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drogues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Asie</a:t>
            </a:r>
            <a:endParaRPr lang="en-US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 millions €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financement de l'UE</a:t>
            </a:r>
            <a:endParaRPr lang="en-GB" sz="14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4634" y="2482564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de </a:t>
            </a:r>
          </a:p>
          <a:p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logements à </a:t>
            </a:r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</a:t>
            </a:r>
          </a:p>
          <a:p>
            <a:r>
              <a:rPr lang="fr-BE" sz="14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millions €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financement de l'UE</a:t>
            </a:r>
            <a:endParaRPr lang="en-GB" sz="1400" b="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685" y="4446176"/>
            <a:ext cx="15924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Séisme en Équateur</a:t>
            </a:r>
            <a:endParaRPr lang="fr-BE" sz="14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millions €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financement de l'UE</a:t>
            </a:r>
            <a:endParaRPr lang="en-GB" sz="1400" b="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5776" y="4626944"/>
            <a:ext cx="17115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</a:t>
            </a:r>
            <a:br>
              <a:rPr lang="fr-BE" sz="1400" b="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400" dirty="0" smtClean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91,5 millions €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Fonds d'urgence de l'UE pour l'Afrique</a:t>
            </a:r>
            <a:endParaRPr lang="en-GB" sz="1400" b="0" dirty="0" err="1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19" y="6381328"/>
            <a:ext cx="2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400" dirty="0" err="1">
                <a:solidFill>
                  <a:srgbClr val="CBA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EUGlobalPlayer</a:t>
            </a:r>
            <a:endParaRPr lang="en-GB" sz="1400" dirty="0">
              <a:solidFill>
                <a:srgbClr val="CBA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Isosceles Triangle 7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C74D4D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</a:endParaRPr>
          </a:p>
        </p:txBody>
      </p:sp>
      <p:sp>
        <p:nvSpPr>
          <p:cNvPr id="9" name="Curved Right Arrow 8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</a:endParaRPr>
          </a:p>
        </p:txBody>
      </p:sp>
      <p:pic>
        <p:nvPicPr>
          <p:cNvPr id="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12" name="Isosceles Triangle 11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D0BC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</a:endParaRPr>
          </a:p>
        </p:txBody>
      </p:sp>
      <p:sp>
        <p:nvSpPr>
          <p:cNvPr id="13" name="Curved Right Arrow 12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chemeClr val="accent6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638132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20C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20C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BetterRegulation</a:t>
            </a:r>
            <a:endParaRPr lang="en-GB" sz="1600" dirty="0">
              <a:solidFill>
                <a:srgbClr val="20C4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8000" y="4870800"/>
            <a:ext cx="381642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AMÉLIORER LA RÉGLEMENTATION ET LA TRANSPARENCE</a:t>
            </a:r>
            <a:endParaRPr lang="en-GB" sz="2600" dirty="0">
              <a:solidFill>
                <a:srgbClr val="3DBA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rgbClr val="3DBA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05"/>
          <a:stretch/>
        </p:blipFill>
        <p:spPr bwMode="auto">
          <a:xfrm>
            <a:off x="2640361" y="980728"/>
            <a:ext cx="3862040" cy="2592288"/>
          </a:xfrm>
          <a:prstGeom prst="rect">
            <a:avLst/>
          </a:prstGeom>
          <a:noFill/>
          <a:ln w="9525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 bwMode="auto">
          <a:xfrm>
            <a:off x="5004048" y="2111428"/>
            <a:ext cx="3611296" cy="19958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r>
              <a:rPr lang="en-GB" sz="1200" b="0" dirty="0">
                <a:solidFill>
                  <a:srgbClr val="0F5494"/>
                </a:solidFill>
                <a:latin typeface="Verdana"/>
              </a:rPr>
              <a:t> </a:t>
            </a:r>
          </a:p>
        </p:txBody>
      </p:sp>
      <p:sp>
        <p:nvSpPr>
          <p:cNvPr id="86" name="Rectangle 85"/>
          <p:cNvSpPr/>
          <p:nvPr/>
        </p:nvSpPr>
        <p:spPr bwMode="auto">
          <a:xfrm>
            <a:off x="251795" y="2120238"/>
            <a:ext cx="4318175" cy="41890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751" y="101160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droit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simple et plus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efficace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51520" y="1615923"/>
            <a:ext cx="2065784" cy="5025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173" algn="ctr" defTabSz="914243"/>
            <a:r>
              <a:rPr lang="fr-BE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INITIATIVES PRIORITAIRES</a:t>
            </a:r>
            <a:endParaRPr lang="en-GB" sz="1600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339752" y="1615923"/>
            <a:ext cx="2094475" cy="5025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173" algn="ctr" defTabSz="914243"/>
            <a:r>
              <a:rPr lang="fr-BE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PROPOSITIONS DE RETRAIT </a:t>
            </a:r>
            <a:endParaRPr lang="en-GB" sz="1600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51520" y="4107268"/>
            <a:ext cx="2080424" cy="4738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173" algn="ctr" defTabSz="914243"/>
            <a:r>
              <a:rPr lang="fr-BE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TEXTES LÉGISLATIFS ABROGÉS</a:t>
            </a:r>
            <a:endParaRPr lang="en-GB" sz="1600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2317304" y="3834703"/>
            <a:ext cx="2252666" cy="7464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173" algn="ctr" defTabSz="914243"/>
            <a:r>
              <a:rPr lang="fr-BE" sz="160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INITIATIVES </a:t>
            </a:r>
            <a:r>
              <a:rPr lang="fr-BE" sz="16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 SIMPLIFICATION DE LA RÉGLEMENTATION</a:t>
            </a:r>
            <a:endParaRPr lang="en-GB" sz="1600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53526" y="2204865"/>
            <a:ext cx="1311041" cy="13110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173" algn="ctr" defTabSz="914243"/>
            <a:r>
              <a:rPr lang="fr-BE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 marL="3173" algn="ctr" defTabSz="914243"/>
            <a:r>
              <a:rPr lang="fr-BE" sz="11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GB" sz="11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345746" y="2837915"/>
            <a:ext cx="849990" cy="528885"/>
            <a:chOff x="1025560" y="1854368"/>
            <a:chExt cx="1098168" cy="708588"/>
          </a:xfrm>
        </p:grpSpPr>
        <p:sp>
          <p:nvSpPr>
            <p:cNvPr id="54" name="Oval 53"/>
            <p:cNvSpPr/>
            <p:nvPr/>
          </p:nvSpPr>
          <p:spPr bwMode="auto">
            <a:xfrm>
              <a:off x="1233407" y="1854368"/>
              <a:ext cx="682474" cy="68247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3173" algn="ctr" defTabSz="914243"/>
              <a:endParaRPr lang="fr-BE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25560" y="1861957"/>
              <a:ext cx="1098168" cy="70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  <a:p>
              <a:pPr algn="ctr"/>
              <a:r>
                <a:rPr lang="fr-BE" sz="8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en-GB" sz="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 bwMode="auto">
          <a:xfrm>
            <a:off x="2317304" y="1473271"/>
            <a:ext cx="14640" cy="4836048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7" name="Group 56"/>
          <p:cNvGrpSpPr/>
          <p:nvPr/>
        </p:nvGrpSpPr>
        <p:grpSpPr>
          <a:xfrm>
            <a:off x="1345746" y="2132856"/>
            <a:ext cx="849990" cy="528885"/>
            <a:chOff x="1025560" y="1854368"/>
            <a:chExt cx="1098168" cy="708588"/>
          </a:xfrm>
        </p:grpSpPr>
        <p:sp>
          <p:nvSpPr>
            <p:cNvPr id="58" name="Oval 57"/>
            <p:cNvSpPr/>
            <p:nvPr/>
          </p:nvSpPr>
          <p:spPr bwMode="auto">
            <a:xfrm>
              <a:off x="1233407" y="1854368"/>
              <a:ext cx="682474" cy="68247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3173" algn="ctr" defTabSz="914243"/>
              <a:endParaRPr lang="fr-BE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25560" y="1861957"/>
              <a:ext cx="1098168" cy="70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  <a:p>
              <a:pPr algn="ctr"/>
              <a:r>
                <a:rPr lang="fr-BE" sz="8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GB" sz="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408728" y="2330729"/>
            <a:ext cx="1839621" cy="1143263"/>
            <a:chOff x="1025560" y="1854368"/>
            <a:chExt cx="1098168" cy="682474"/>
          </a:xfrm>
        </p:grpSpPr>
        <p:sp>
          <p:nvSpPr>
            <p:cNvPr id="61" name="Oval 60"/>
            <p:cNvSpPr/>
            <p:nvPr/>
          </p:nvSpPr>
          <p:spPr bwMode="auto">
            <a:xfrm>
              <a:off x="1230846" y="1854368"/>
              <a:ext cx="682474" cy="68247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3173" algn="ctr" defTabSz="914243"/>
              <a:endParaRPr lang="fr-B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25560" y="1997445"/>
              <a:ext cx="1098168" cy="36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109</a:t>
              </a:r>
            </a:p>
            <a:p>
              <a:pPr algn="ctr"/>
              <a:r>
                <a:rPr lang="fr-BE" sz="10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2015-2017</a:t>
              </a:r>
              <a:endParaRPr lang="en-GB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88100" y="4967522"/>
            <a:ext cx="1098168" cy="962329"/>
            <a:chOff x="1025560" y="1751075"/>
            <a:chExt cx="1098168" cy="962328"/>
          </a:xfrm>
        </p:grpSpPr>
        <p:sp>
          <p:nvSpPr>
            <p:cNvPr id="65" name="Oval 64"/>
            <p:cNvSpPr/>
            <p:nvPr/>
          </p:nvSpPr>
          <p:spPr bwMode="auto">
            <a:xfrm>
              <a:off x="1097569" y="1751075"/>
              <a:ext cx="962328" cy="9623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3173" algn="ctr" defTabSz="914243"/>
              <a:endParaRPr lang="fr-B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25560" y="1921316"/>
              <a:ext cx="1098168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  <a:p>
              <a:pPr algn="ctr"/>
              <a:r>
                <a:rPr lang="fr-BE" sz="10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2015-2017</a:t>
              </a:r>
              <a:endParaRPr lang="en-GB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11760" y="4769908"/>
            <a:ext cx="2022467" cy="1256896"/>
            <a:chOff x="771205" y="1854368"/>
            <a:chExt cx="1098168" cy="682474"/>
          </a:xfrm>
        </p:grpSpPr>
        <p:sp>
          <p:nvSpPr>
            <p:cNvPr id="68" name="Oval 67"/>
            <p:cNvSpPr/>
            <p:nvPr/>
          </p:nvSpPr>
          <p:spPr bwMode="auto">
            <a:xfrm>
              <a:off x="979051" y="1854368"/>
              <a:ext cx="682474" cy="68247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3173" algn="ctr" defTabSz="914243"/>
              <a:endParaRPr lang="fr-B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71205" y="2012373"/>
              <a:ext cx="1098168" cy="33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137</a:t>
              </a:r>
            </a:p>
            <a:p>
              <a:pPr algn="ctr"/>
              <a:r>
                <a:rPr lang="fr-BE" sz="10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2015-2017</a:t>
              </a:r>
              <a:endParaRPr lang="en-GB" sz="10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37777" y="2605199"/>
            <a:ext cx="3333550" cy="1036425"/>
            <a:chOff x="2279650" y="3429000"/>
            <a:chExt cx="4632119" cy="1440160"/>
          </a:xfrm>
        </p:grpSpPr>
        <p:sp>
          <p:nvSpPr>
            <p:cNvPr id="72" name="Rectangle 71"/>
            <p:cNvSpPr/>
            <p:nvPr/>
          </p:nvSpPr>
          <p:spPr bwMode="auto">
            <a:xfrm>
              <a:off x="2279650" y="3429000"/>
              <a:ext cx="1068214" cy="14401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165</a:t>
              </a:r>
              <a:endPara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67618" y="3717032"/>
              <a:ext cx="1068214" cy="11521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128</a:t>
              </a:r>
              <a:endPara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4655586" y="4221088"/>
              <a:ext cx="1068214" cy="648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</a:t>
              </a:r>
              <a:endPara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5843555" y="4437112"/>
              <a:ext cx="106821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fr-BE" sz="2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137776" y="3720846"/>
            <a:ext cx="768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GB" sz="12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992710" y="3720846"/>
            <a:ext cx="768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GB" sz="12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47643" y="3720846"/>
            <a:ext cx="768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GB" sz="12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702576" y="3720846"/>
            <a:ext cx="768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GB" sz="12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51520" y="6290122"/>
            <a:ext cx="454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L'amélioration</a:t>
            </a:r>
            <a:r>
              <a:rPr lang="en-US" sz="1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réglementation</a:t>
            </a:r>
            <a:r>
              <a:rPr lang="en-US" sz="1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chiffres</a:t>
            </a:r>
            <a:r>
              <a:rPr lang="en-US" sz="1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2015-2017</a:t>
            </a:r>
            <a:endParaRPr lang="en-GB" sz="1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004048" y="4091667"/>
            <a:ext cx="454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GB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propositions </a:t>
            </a:r>
            <a:r>
              <a:rPr lang="en-GB" sz="1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législatives</a:t>
            </a:r>
            <a:r>
              <a:rPr lang="en-GB" sz="1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b="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2011-2015 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73" y="2227473"/>
            <a:ext cx="2425054" cy="80223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5004048" y="1751428"/>
            <a:ext cx="3611296" cy="36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173" algn="ctr" defTabSz="914243"/>
            <a:r>
              <a:rPr lang="fr-BE" sz="18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PROPOSITIONS LÉGISLATIVES</a:t>
            </a:r>
            <a:endParaRPr lang="en-GB" sz="1800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363794" y="3523592"/>
            <a:ext cx="849990" cy="528885"/>
            <a:chOff x="1025560" y="1854368"/>
            <a:chExt cx="1098168" cy="708588"/>
          </a:xfrm>
        </p:grpSpPr>
        <p:sp>
          <p:nvSpPr>
            <p:cNvPr id="44" name="Oval 43"/>
            <p:cNvSpPr/>
            <p:nvPr/>
          </p:nvSpPr>
          <p:spPr bwMode="auto">
            <a:xfrm>
              <a:off x="1233407" y="1854368"/>
              <a:ext cx="682474" cy="68247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3173" algn="ctr" defTabSz="914243"/>
              <a:endParaRPr lang="fr-BE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5560" y="1861957"/>
              <a:ext cx="1098168" cy="70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  <a:p>
              <a:pPr algn="ctr"/>
              <a:r>
                <a:rPr lang="fr-BE" sz="800" b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7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7915" y="2204864"/>
            <a:ext cx="2520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subsidiarité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renforcé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écoute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attentive des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parlements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nationaux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b="0" dirty="0" err="1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03811" y="4721211"/>
            <a:ext cx="6336378" cy="375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fr-BE" sz="20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975</a:t>
            </a:r>
            <a:r>
              <a:rPr lang="fr-B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 D'IMPACT </a:t>
            </a:r>
            <a:endParaRPr lang="en-GB" sz="14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403811" y="5096499"/>
            <a:ext cx="6336378" cy="3752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fr-BE" sz="20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688</a:t>
            </a:r>
            <a:r>
              <a:rPr lang="fr-BE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VALUATIONS </a:t>
            </a:r>
            <a:endParaRPr lang="en-GB" sz="14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403811" y="5471787"/>
            <a:ext cx="6336378" cy="375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fr-BE" sz="20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704</a:t>
            </a:r>
            <a:r>
              <a:rPr lang="fr-B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CONSULTATIONS PUBLIQUES OUVERTES</a:t>
            </a:r>
            <a:endParaRPr lang="en-GB" sz="14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811" y="5847075"/>
            <a:ext cx="6336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BE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Récapitulatif des activités visant à améliorer la réglementation depuis leur lancement par la Commission </a:t>
            </a:r>
            <a:endParaRPr lang="en-GB" sz="1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991852" y="2068088"/>
            <a:ext cx="1060704" cy="914400"/>
          </a:xfrm>
          <a:prstGeom prst="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7524" y="85396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engagement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faveur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politiques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fondées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GB" sz="20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probantes</a:t>
            </a:r>
            <a:endParaRPr lang="en-GB" sz="20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504" y="2209962"/>
            <a:ext cx="223224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l'écoute des citoyens</a:t>
            </a:r>
            <a:endParaRPr lang="en-GB" sz="2000" dirty="0">
              <a:solidFill>
                <a:srgbClr val="3DBA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Consultations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publiques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REFIT (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réglementation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affûtée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dialogues avec les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39752" y="1700808"/>
            <a:ext cx="4306587" cy="2537066"/>
            <a:chOff x="2281637" y="1473605"/>
            <a:chExt cx="4306587" cy="2855494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2281637" y="1473605"/>
              <a:ext cx="0" cy="2855494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4484126" y="1473605"/>
              <a:ext cx="8626" cy="279466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6588224" y="1473605"/>
              <a:ext cx="0" cy="2855494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21"/>
          <p:cNvSpPr/>
          <p:nvPr/>
        </p:nvSpPr>
        <p:spPr>
          <a:xfrm>
            <a:off x="2339751" y="2209962"/>
            <a:ext cx="22024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d'impact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lorsque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proposition de la Commission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modifiée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80167" y="2199459"/>
            <a:ext cx="22808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d'examen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sz="2000" dirty="0" err="1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réglementation</a:t>
            </a:r>
            <a:r>
              <a:rPr lang="en-GB" sz="2000" dirty="0" smtClean="0">
                <a:solidFill>
                  <a:srgbClr val="3DBA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 la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d'analyse</a:t>
            </a:r>
            <a:r>
              <a:rPr lang="en-GB" sz="1600" b="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d'impact</a:t>
            </a:r>
            <a:endParaRPr lang="en-GB" sz="1600" b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0" y="1303264"/>
            <a:ext cx="802364" cy="802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20" y="1385548"/>
            <a:ext cx="792088" cy="7920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62" y="1305912"/>
            <a:ext cx="954502" cy="9545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824" y="1570139"/>
            <a:ext cx="608856" cy="608856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 bwMode="auto">
          <a:xfrm flipV="1">
            <a:off x="4365529" y="4333620"/>
            <a:ext cx="412942" cy="26346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73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28" y="1522845"/>
            <a:ext cx="5880242" cy="512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728" y="77902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pour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meilleure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réglementation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incidence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tout le cycle des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politiques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673" y="6307224"/>
            <a:ext cx="239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67C0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REGULATION</a:t>
            </a:r>
            <a:endParaRPr lang="en-GB" sz="1600" dirty="0" err="1">
              <a:solidFill>
                <a:srgbClr val="67C0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4368" y="1626627"/>
            <a:ext cx="2677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B7E1D9">
                    <a:lumMod val="10000"/>
                  </a:srgbClr>
                </a:solidFill>
                <a:latin typeface="Verdana"/>
              </a:rPr>
              <a:t>CONSULTATION </a:t>
            </a:r>
            <a:r>
              <a:rPr lang="fr-FR" sz="1600" dirty="0" smtClean="0">
                <a:solidFill>
                  <a:srgbClr val="B7E1D9">
                    <a:lumMod val="10000"/>
                  </a:srgbClr>
                </a:solidFill>
                <a:latin typeface="Verdana"/>
              </a:rPr>
              <a:t>ET RETOUR D'INFORMATION</a:t>
            </a:r>
            <a:endParaRPr lang="en-GB" sz="1600" dirty="0">
              <a:solidFill>
                <a:srgbClr val="B7E1D9">
                  <a:lumMod val="10000"/>
                </a:srgbClr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2393" y="3927604"/>
            <a:ext cx="133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67C0B5"/>
                </a:solidFill>
                <a:latin typeface="Verdana"/>
                <a:cs typeface="Arial" panose="020B0604020202020204" pitchFamily="34" charset="0"/>
              </a:rPr>
              <a:t>QUALITÉ</a:t>
            </a:r>
            <a:endParaRPr lang="en-GB" sz="1800" dirty="0">
              <a:solidFill>
                <a:srgbClr val="67C0B5"/>
              </a:solidFill>
              <a:latin typeface="Verdan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656" y="4087483"/>
            <a:ext cx="1502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d'information sur les feuilles de route</a:t>
            </a:r>
            <a:endParaRPr lang="en-GB" sz="16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5128" y="2444947"/>
            <a:ext cx="2327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	  </a:t>
            </a:r>
            <a:r>
              <a:rPr lang="en-GB" sz="16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endParaRPr lang="fr-FR" sz="16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7465" y="2216225"/>
            <a:ext cx="2337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d'information sur les propositions de la Commission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46254" y="4317028"/>
            <a:ext cx="1597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d'information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d'actes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délégués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d'exécution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9502" y="3971369"/>
            <a:ext cx="1656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B7E1D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Lignes directrices pour l'amélioration de la réglementation</a:t>
            </a:r>
            <a:endParaRPr lang="en-GB" sz="1600" dirty="0" err="1">
              <a:solidFill>
                <a:srgbClr val="B7E1D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5390" y="2721944"/>
            <a:ext cx="1943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d'examen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sz="16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réglementation</a:t>
            </a:r>
            <a:endParaRPr lang="en-GB" sz="16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405" y="4094480"/>
            <a:ext cx="1656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B7E1D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</a:t>
            </a:r>
            <a:r>
              <a:rPr lang="en-GB" sz="1600" dirty="0" err="1" smtClean="0">
                <a:solidFill>
                  <a:srgbClr val="B7E1D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d'impact</a:t>
            </a:r>
            <a:r>
              <a:rPr lang="en-GB" sz="1600" dirty="0" smtClean="0">
                <a:solidFill>
                  <a:srgbClr val="B7E1D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rgbClr val="B7E1D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dirty="0" smtClean="0">
                <a:solidFill>
                  <a:srgbClr val="B7E1D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modifications </a:t>
            </a:r>
            <a:r>
              <a:rPr lang="en-GB" sz="1600" dirty="0" err="1" smtClean="0">
                <a:solidFill>
                  <a:srgbClr val="B7E1D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substantielles</a:t>
            </a:r>
            <a:endParaRPr lang="en-GB" sz="1600" dirty="0">
              <a:solidFill>
                <a:srgbClr val="B7E1D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9942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règles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matière</a:t>
            </a:r>
            <a:r>
              <a:rPr lang="en-GB" sz="2400" b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b="0" dirty="0" err="1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transparence</a:t>
            </a:r>
            <a:endParaRPr lang="en-GB" sz="2400" b="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6136" y="1801234"/>
            <a:ext cx="75022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</a:t>
            </a:r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d'informations</a:t>
            </a:r>
            <a:r>
              <a:rPr lang="en-GB" sz="20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réunions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les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commissaires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les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cabinet et les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directeurs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généraux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décembre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2014)</a:t>
            </a:r>
          </a:p>
          <a:p>
            <a:endParaRPr lang="fr-FR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«Pas </a:t>
            </a:r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d'inscription</a:t>
            </a:r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pas de </a:t>
            </a:r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réunion</a:t>
            </a:r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GB" sz="20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r>
              <a:rPr lang="en-GB" sz="1600" b="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inscriptions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registre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transparence</a:t>
            </a:r>
            <a:endParaRPr lang="en-GB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Registre</a:t>
            </a:r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transparence</a:t>
            </a:r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obligatoire</a:t>
            </a:r>
            <a:endParaRPr lang="en-GB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Groupes</a:t>
            </a:r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d'experts</a:t>
            </a:r>
            <a:r>
              <a:rPr lang="en-GB" sz="200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Commission 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améliorer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l'équilibre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transparence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l'expertise</a:t>
            </a:r>
            <a:r>
              <a:rPr lang="en-GB" sz="1600" b="0" dirty="0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 err="1" smtClean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externe</a:t>
            </a:r>
            <a:endParaRPr lang="en-GB" sz="1600" b="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83484"/>
            <a:ext cx="226312" cy="43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74206"/>
            <a:ext cx="226312" cy="435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21694"/>
            <a:ext cx="226312" cy="435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53393"/>
            <a:ext cx="226312" cy="4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638132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0C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1600" dirty="0" err="1">
                <a:solidFill>
                  <a:srgbClr val="20C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BetterRegulation</a:t>
            </a:r>
            <a:endParaRPr lang="en-GB" sz="1600" dirty="0">
              <a:solidFill>
                <a:srgbClr val="20C4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0" y="978542"/>
            <a:ext cx="3882615" cy="259140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Isosceles Triangle 11">
            <a:hlinkClick r:id="rId4" action="ppaction://hlinksldjump"/>
          </p:cNvPr>
          <p:cNvSpPr/>
          <p:nvPr/>
        </p:nvSpPr>
        <p:spPr bwMode="auto">
          <a:xfrm>
            <a:off x="5209082" y="2295713"/>
            <a:ext cx="1296144" cy="1285191"/>
          </a:xfrm>
          <a:prstGeom prst="triangle">
            <a:avLst>
              <a:gd name="adj" fmla="val 100000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3" name="Curved Right Arrow 12">
            <a:hlinkClick r:id="rId4" action="ppaction://hlinksldjump"/>
          </p:cNvPr>
          <p:cNvSpPr/>
          <p:nvPr/>
        </p:nvSpPr>
        <p:spPr bwMode="auto">
          <a:xfrm rot="10800000">
            <a:off x="5730940" y="2739607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1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9"/>
          <a:stretch/>
        </p:blipFill>
        <p:spPr bwMode="auto">
          <a:xfrm>
            <a:off x="2622610" y="4941168"/>
            <a:ext cx="3882615" cy="191683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>
          <a:xfrm>
            <a:off x="4527798" y="4938446"/>
            <a:ext cx="1977426" cy="1922275"/>
          </a:xfrm>
          <a:prstGeom prst="rect">
            <a:avLst/>
          </a:prstGeom>
        </p:spPr>
      </p:pic>
      <p:sp>
        <p:nvSpPr>
          <p:cNvPr id="20" name="Isosceles Triangle 19">
            <a:hlinkClick r:id="rId8" action="ppaction://hlinksldjump"/>
          </p:cNvPr>
          <p:cNvSpPr/>
          <p:nvPr/>
        </p:nvSpPr>
        <p:spPr bwMode="auto">
          <a:xfrm>
            <a:off x="5142482" y="5534913"/>
            <a:ext cx="1362742" cy="1317171"/>
          </a:xfrm>
          <a:prstGeom prst="triangle">
            <a:avLst>
              <a:gd name="adj" fmla="val 100000"/>
            </a:avLst>
          </a:prstGeom>
          <a:solidFill>
            <a:srgbClr val="1CB49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21" name="Curved Right Arrow 20">
            <a:hlinkClick r:id="rId8" action="ppaction://hlinksldjump"/>
          </p:cNvPr>
          <p:cNvSpPr/>
          <p:nvPr/>
        </p:nvSpPr>
        <p:spPr bwMode="auto">
          <a:xfrm>
            <a:off x="5730940" y="6033099"/>
            <a:ext cx="775714" cy="830344"/>
          </a:xfrm>
          <a:prstGeom prst="curvedRightArrow">
            <a:avLst>
              <a:gd name="adj1" fmla="val 33101"/>
              <a:gd name="adj2" fmla="val 53521"/>
              <a:gd name="adj3" fmla="val 31589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b="0" kern="0">
              <a:solidFill>
                <a:srgbClr val="0F5494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09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1725" y="6149393"/>
            <a:ext cx="2133713" cy="58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36504" y="141277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«Nous ne </a:t>
            </a:r>
            <a:r>
              <a:rPr lang="en-GB" sz="30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pourrons</a:t>
            </a:r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sz="30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réussir</a:t>
            </a:r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que </a:t>
            </a:r>
            <a:r>
              <a:rPr lang="en-GB" sz="30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si</a:t>
            </a:r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nous </a:t>
            </a:r>
            <a:r>
              <a:rPr lang="en-GB" sz="30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restons</a:t>
            </a:r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unis. </a:t>
            </a:r>
            <a:r>
              <a:rPr lang="fr-BE" sz="3000" i="1" dirty="0">
                <a:solidFill>
                  <a:schemeClr val="bg1"/>
                </a:solidFill>
                <a:latin typeface="Arial" panose="020B0604020202020204" pitchFamily="34" charset="0"/>
              </a:rPr>
              <a:t>Ensemble, nous sommes plus forts que les défis auxquels nous sommes confrontés</a:t>
            </a:r>
            <a:r>
              <a:rPr lang="en-GB" sz="30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.»</a:t>
            </a:r>
            <a:endParaRPr lang="fr-FR" sz="3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Jean-Claude Juncker</a:t>
            </a:r>
            <a:endParaRPr lang="fr-F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Strasbourg, le 9 septembre 2015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Blank">
  <a:themeElements>
    <a:clrScheme name="Migr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44976"/>
      </a:accent1>
      <a:accent2>
        <a:srgbClr val="CB9AAF"/>
      </a:accent2>
      <a:accent3>
        <a:srgbClr val="6360A8"/>
      </a:accent3>
      <a:accent4>
        <a:srgbClr val="000000"/>
      </a:accent4>
      <a:accent5>
        <a:srgbClr val="FFFFFF"/>
      </a:accent5>
      <a:accent6>
        <a:srgbClr val="808080"/>
      </a:accent6>
      <a:hlink>
        <a:srgbClr val="A44976"/>
      </a:hlink>
      <a:folHlink>
        <a:srgbClr val="6360A8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ustom Design">
  <a:themeElements>
    <a:clrScheme name="Custom 1">
      <a:dk1>
        <a:srgbClr val="808080"/>
      </a:dk1>
      <a:lt1>
        <a:srgbClr val="FFFFFF"/>
      </a:lt1>
      <a:dk2>
        <a:srgbClr val="000000"/>
      </a:dk2>
      <a:lt2>
        <a:srgbClr val="808080"/>
      </a:lt2>
      <a:accent1>
        <a:srgbClr val="114779"/>
      </a:accent1>
      <a:accent2>
        <a:srgbClr val="828BAC"/>
      </a:accent2>
      <a:accent3>
        <a:srgbClr val="E3A941"/>
      </a:accent3>
      <a:accent4>
        <a:srgbClr val="FFFFFF"/>
      </a:accent4>
      <a:accent5>
        <a:srgbClr val="000000"/>
      </a:accent5>
      <a:accent6>
        <a:srgbClr val="FFFFFF"/>
      </a:accent6>
      <a:hlink>
        <a:srgbClr val="114779"/>
      </a:hlink>
      <a:folHlink>
        <a:srgbClr val="828BA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Blank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DBA93"/>
      </a:accent1>
      <a:accent2>
        <a:srgbClr val="20C4F4"/>
      </a:accent2>
      <a:accent3>
        <a:srgbClr val="FFFFFF"/>
      </a:accent3>
      <a:accent4>
        <a:srgbClr val="B7E1D9"/>
      </a:accent4>
      <a:accent5>
        <a:srgbClr val="DAEDEF"/>
      </a:accent5>
      <a:accent6>
        <a:srgbClr val="808080"/>
      </a:accent6>
      <a:hlink>
        <a:srgbClr val="0070C0"/>
      </a:hlink>
      <a:folHlink>
        <a:srgbClr val="0070C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Blank">
  <a:themeElements>
    <a:clrScheme name="Tax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AC6C0"/>
      </a:accent1>
      <a:accent2>
        <a:srgbClr val="E7CA4C"/>
      </a:accent2>
      <a:accent3>
        <a:srgbClr val="48A8A1"/>
      </a:accent3>
      <a:accent4>
        <a:srgbClr val="808080"/>
      </a:accent4>
      <a:accent5>
        <a:srgbClr val="C2E1DD"/>
      </a:accent5>
      <a:accent6>
        <a:srgbClr val="FFFFFF"/>
      </a:accent6>
      <a:hlink>
        <a:srgbClr val="48A8A1"/>
      </a:hlink>
      <a:folHlink>
        <a:srgbClr val="E7CA4C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Custom 1">
      <a:dk1>
        <a:srgbClr val="808080"/>
      </a:dk1>
      <a:lt1>
        <a:srgbClr val="FFFFFF"/>
      </a:lt1>
      <a:dk2>
        <a:srgbClr val="000000"/>
      </a:dk2>
      <a:lt2>
        <a:srgbClr val="808080"/>
      </a:lt2>
      <a:accent1>
        <a:srgbClr val="114779"/>
      </a:accent1>
      <a:accent2>
        <a:srgbClr val="828BAC"/>
      </a:accent2>
      <a:accent3>
        <a:srgbClr val="E3A941"/>
      </a:accent3>
      <a:accent4>
        <a:srgbClr val="FFFFFF"/>
      </a:accent4>
      <a:accent5>
        <a:srgbClr val="000000"/>
      </a:accent5>
      <a:accent6>
        <a:srgbClr val="FFFFFF"/>
      </a:accent6>
      <a:hlink>
        <a:srgbClr val="114779"/>
      </a:hlink>
      <a:folHlink>
        <a:srgbClr val="828BAC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Tax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AC6C0"/>
      </a:accent1>
      <a:accent2>
        <a:srgbClr val="E7CA4C"/>
      </a:accent2>
      <a:accent3>
        <a:srgbClr val="48A8A1"/>
      </a:accent3>
      <a:accent4>
        <a:srgbClr val="808080"/>
      </a:accent4>
      <a:accent5>
        <a:srgbClr val="C2E1DD"/>
      </a:accent5>
      <a:accent6>
        <a:srgbClr val="FFFFFF"/>
      </a:accent6>
      <a:hlink>
        <a:srgbClr val="48A8A1"/>
      </a:hlink>
      <a:folHlink>
        <a:srgbClr val="E7CA4C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3A9DD"/>
      </a:accent1>
      <a:accent2>
        <a:srgbClr val="8DC640"/>
      </a:accent2>
      <a:accent3>
        <a:srgbClr val="9CCDEB"/>
      </a:accent3>
      <a:accent4>
        <a:srgbClr val="000000"/>
      </a:accent4>
      <a:accent5>
        <a:srgbClr val="FFFFFF"/>
      </a:accent5>
      <a:accent6>
        <a:srgbClr val="808080"/>
      </a:accent6>
      <a:hlink>
        <a:srgbClr val="03A9DD"/>
      </a:hlink>
      <a:folHlink>
        <a:srgbClr val="8DC64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">
  <a:themeElements>
    <a:clrScheme name="Tax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AC6C0"/>
      </a:accent1>
      <a:accent2>
        <a:srgbClr val="E7CA4C"/>
      </a:accent2>
      <a:accent3>
        <a:srgbClr val="48A8A1"/>
      </a:accent3>
      <a:accent4>
        <a:srgbClr val="808080"/>
      </a:accent4>
      <a:accent5>
        <a:srgbClr val="C2E1DD"/>
      </a:accent5>
      <a:accent6>
        <a:srgbClr val="FFFFFF"/>
      </a:accent6>
      <a:hlink>
        <a:srgbClr val="48A8A1"/>
      </a:hlink>
      <a:folHlink>
        <a:srgbClr val="E7CA4C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BC323"/>
      </a:accent1>
      <a:accent2>
        <a:srgbClr val="8CBCCC"/>
      </a:accent2>
      <a:accent3>
        <a:srgbClr val="FEDE96"/>
      </a:accent3>
      <a:accent4>
        <a:srgbClr val="000000"/>
      </a:accent4>
      <a:accent5>
        <a:srgbClr val="FFFFFF"/>
      </a:accent5>
      <a:accent6>
        <a:srgbClr val="808080"/>
      </a:accent6>
      <a:hlink>
        <a:srgbClr val="8CBCCC"/>
      </a:hlink>
      <a:folHlink>
        <a:srgbClr val="FBC32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">
  <a:themeElements>
    <a:clrScheme name="Custom 1">
      <a:dk1>
        <a:srgbClr val="808080"/>
      </a:dk1>
      <a:lt1>
        <a:srgbClr val="FFFFFF"/>
      </a:lt1>
      <a:dk2>
        <a:srgbClr val="000000"/>
      </a:dk2>
      <a:lt2>
        <a:srgbClr val="808080"/>
      </a:lt2>
      <a:accent1>
        <a:srgbClr val="114779"/>
      </a:accent1>
      <a:accent2>
        <a:srgbClr val="828BAC"/>
      </a:accent2>
      <a:accent3>
        <a:srgbClr val="E3A941"/>
      </a:accent3>
      <a:accent4>
        <a:srgbClr val="FFFFFF"/>
      </a:accent4>
      <a:accent5>
        <a:srgbClr val="000000"/>
      </a:accent5>
      <a:accent6>
        <a:srgbClr val="FFFFFF"/>
      </a:accent6>
      <a:hlink>
        <a:srgbClr val="114779"/>
      </a:hlink>
      <a:folHlink>
        <a:srgbClr val="828BAC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">
  <a:themeElements>
    <a:clrScheme name="Justice">
      <a:dk1>
        <a:srgbClr val="808080"/>
      </a:dk1>
      <a:lt1>
        <a:srgbClr val="FFFFFF"/>
      </a:lt1>
      <a:dk2>
        <a:srgbClr val="000000"/>
      </a:dk2>
      <a:lt2>
        <a:srgbClr val="808080"/>
      </a:lt2>
      <a:accent1>
        <a:srgbClr val="242059"/>
      </a:accent1>
      <a:accent2>
        <a:srgbClr val="4FC4CC"/>
      </a:accent2>
      <a:accent3>
        <a:srgbClr val="918EAC"/>
      </a:accent3>
      <a:accent4>
        <a:srgbClr val="FFFFFF"/>
      </a:accent4>
      <a:accent5>
        <a:srgbClr val="808080"/>
      </a:accent5>
      <a:accent6>
        <a:srgbClr val="FFFFFF"/>
      </a:accent6>
      <a:hlink>
        <a:srgbClr val="242059"/>
      </a:hlink>
      <a:folHlink>
        <a:srgbClr val="4FC4CC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4347</Words>
  <Application>Microsoft Office PowerPoint</Application>
  <PresentationFormat>On-screen Show (4:3)</PresentationFormat>
  <Paragraphs>1210</Paragraphs>
  <Slides>104</Slides>
  <Notes>103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104</vt:i4>
      </vt:variant>
    </vt:vector>
  </HeadingPairs>
  <TitlesOfParts>
    <vt:vector size="119" baseType="lpstr">
      <vt:lpstr>Default Design</vt:lpstr>
      <vt:lpstr>1_Default Design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Custom Design</vt:lpstr>
      <vt:lpstr>8_Blank</vt:lpstr>
      <vt:lpstr>2_Default Design</vt:lpstr>
      <vt:lpstr>3_Default Design</vt:lpstr>
      <vt:lpstr>9_Blank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STT</dc:creator>
  <cp:lastModifiedBy>RIED Christian (COMM)</cp:lastModifiedBy>
  <cp:revision>506</cp:revision>
  <cp:lastPrinted>2016-07-05T05:55:03Z</cp:lastPrinted>
  <dcterms:created xsi:type="dcterms:W3CDTF">2011-10-28T10:25:18Z</dcterms:created>
  <dcterms:modified xsi:type="dcterms:W3CDTF">2017-10-18T09:04:11Z</dcterms:modified>
</cp:coreProperties>
</file>